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0"/>
  </p:notesMasterIdLst>
  <p:handoutMasterIdLst>
    <p:handoutMasterId r:id="rId21"/>
  </p:handoutMasterIdLst>
  <p:sldIdLst>
    <p:sldId id="270" r:id="rId2"/>
    <p:sldId id="256" r:id="rId3"/>
    <p:sldId id="265" r:id="rId4"/>
    <p:sldId id="257" r:id="rId5"/>
    <p:sldId id="268" r:id="rId6"/>
    <p:sldId id="258" r:id="rId7"/>
    <p:sldId id="259" r:id="rId8"/>
    <p:sldId id="260" r:id="rId9"/>
    <p:sldId id="261" r:id="rId10"/>
    <p:sldId id="262" r:id="rId11"/>
    <p:sldId id="263" r:id="rId12"/>
    <p:sldId id="264" r:id="rId13"/>
    <p:sldId id="267" r:id="rId14"/>
    <p:sldId id="266" r:id="rId15"/>
    <p:sldId id="269" r:id="rId16"/>
    <p:sldId id="271" r:id="rId17"/>
    <p:sldId id="272" r:id="rId18"/>
    <p:sldId id="273" r:id="rId19"/>
  </p:sldIdLst>
  <p:sldSz cx="9875838" cy="7315200"/>
  <p:notesSz cx="6858000" cy="9296400"/>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99"/>
    <a:srgbClr val="CC3300"/>
    <a:srgbClr val="00CC00"/>
    <a:srgbClr val="FF9933"/>
    <a:srgbClr val="66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8405" autoAdjust="0"/>
  </p:normalViewPr>
  <p:slideViewPr>
    <p:cSldViewPr>
      <p:cViewPr varScale="1">
        <p:scale>
          <a:sx n="57" d="100"/>
          <a:sy n="57" d="100"/>
        </p:scale>
        <p:origin x="-126" y="-96"/>
      </p:cViewPr>
      <p:guideLst>
        <p:guide orient="horz" pos="2304"/>
        <p:guide pos="311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14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9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9494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9494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9494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C9331F-5D0C-4E31-9D6F-DE7AF128EB93}" type="slidenum">
              <a:rPr lang="en-US"/>
              <a:pPr/>
              <a:t>‹#›</a:t>
            </a:fld>
            <a:endParaRPr lang="en-US"/>
          </a:p>
        </p:txBody>
      </p:sp>
    </p:spTree>
    <p:extLst>
      <p:ext uri="{BB962C8B-B14F-4D97-AF65-F5344CB8AC3E}">
        <p14:creationId xmlns:p14="http://schemas.microsoft.com/office/powerpoint/2010/main" val="160336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8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918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91876" name="Rectangle 4"/>
          <p:cNvSpPr>
            <a:spLocks noGrp="1" noRot="1" noChangeAspect="1" noChangeArrowheads="1" noTextEdit="1"/>
          </p:cNvSpPr>
          <p:nvPr>
            <p:ph type="sldImg" idx="2"/>
          </p:nvPr>
        </p:nvSpPr>
        <p:spPr bwMode="auto">
          <a:xfrm>
            <a:off x="1074738" y="696913"/>
            <a:ext cx="4708525" cy="3486150"/>
          </a:xfrm>
          <a:prstGeom prst="rect">
            <a:avLst/>
          </a:prstGeom>
          <a:noFill/>
          <a:ln w="9525">
            <a:solidFill>
              <a:srgbClr val="000000"/>
            </a:solidFill>
            <a:miter lim="800000"/>
            <a:headEnd/>
            <a:tailEnd/>
          </a:ln>
          <a:effectLst/>
        </p:spPr>
      </p:sp>
      <p:sp>
        <p:nvSpPr>
          <p:cNvPr id="5918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18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918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E3B196-5C99-43EE-BBF5-30E3BE21C19F}" type="slidenum">
              <a:rPr lang="en-US"/>
              <a:pPr/>
              <a:t>‹#›</a:t>
            </a:fld>
            <a:endParaRPr lang="en-US"/>
          </a:p>
        </p:txBody>
      </p:sp>
    </p:spTree>
    <p:extLst>
      <p:ext uri="{BB962C8B-B14F-4D97-AF65-F5344CB8AC3E}">
        <p14:creationId xmlns:p14="http://schemas.microsoft.com/office/powerpoint/2010/main" val="24758549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557BE-977E-4D13-A595-C0FA206634BD}" type="slidenum">
              <a:rPr lang="en-US"/>
              <a:pPr/>
              <a:t>1</a:t>
            </a:fld>
            <a:endParaRPr lang="en-US"/>
          </a:p>
        </p:txBody>
      </p:sp>
      <p:sp>
        <p:nvSpPr>
          <p:cNvPr id="611330" name="Rectangle 2"/>
          <p:cNvSpPr>
            <a:spLocks noGrp="1" noRot="1" noChangeAspect="1" noChangeArrowheads="1" noTextEdit="1"/>
          </p:cNvSpPr>
          <p:nvPr>
            <p:ph type="sldImg"/>
          </p:nvPr>
        </p:nvSpPr>
        <p:spPr>
          <a:xfrm>
            <a:off x="1076325" y="696913"/>
            <a:ext cx="4705350" cy="3486150"/>
          </a:xfrm>
          <a:ln/>
        </p:spPr>
      </p:sp>
      <p:sp>
        <p:nvSpPr>
          <p:cNvPr id="611331" name="Rectangle 3"/>
          <p:cNvSpPr>
            <a:spLocks noGrp="1" noChangeArrowheads="1"/>
          </p:cNvSpPr>
          <p:nvPr>
            <p:ph type="body" idx="1"/>
          </p:nvPr>
        </p:nvSpPr>
        <p:spPr/>
        <p:txBody>
          <a:bodyPr/>
          <a:lstStyle/>
          <a:p>
            <a:r>
              <a:rPr lang="en-US" dirty="0"/>
              <a:t>Use this presentation in conjunction with the Cell Organelle note-taking worksheet. Run through the entire presentation before using it in class so that you know what’s coming next!  It helps to print the outline and notes to have with you while presenting so that there are no surprises</a:t>
            </a:r>
            <a:r>
              <a:rPr lang="en-US" dirty="0" smtClean="0"/>
              <a: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D2845-B979-46F4-9450-935DC46A6B4A}" type="slidenum">
              <a:rPr lang="en-US"/>
              <a:pPr/>
              <a:t>10</a:t>
            </a:fld>
            <a:endParaRPr lang="en-US"/>
          </a:p>
        </p:txBody>
      </p:sp>
      <p:sp>
        <p:nvSpPr>
          <p:cNvPr id="618498" name="Rectangle 2"/>
          <p:cNvSpPr>
            <a:spLocks noGrp="1" noRot="1" noChangeAspect="1" noChangeArrowheads="1" noTextEdit="1"/>
          </p:cNvSpPr>
          <p:nvPr>
            <p:ph type="sldImg"/>
          </p:nvPr>
        </p:nvSpPr>
        <p:spPr>
          <a:xfrm>
            <a:off x="1076325" y="696913"/>
            <a:ext cx="4705350" cy="3486150"/>
          </a:xfrm>
          <a:ln/>
        </p:spPr>
      </p:sp>
      <p:sp>
        <p:nvSpPr>
          <p:cNvPr id="618499" name="Rectangle 3"/>
          <p:cNvSpPr>
            <a:spLocks noGrp="1" noChangeArrowheads="1"/>
          </p:cNvSpPr>
          <p:nvPr>
            <p:ph type="body" idx="1"/>
          </p:nvPr>
        </p:nvSpPr>
        <p:spPr/>
        <p:txBody>
          <a:bodyPr/>
          <a:lstStyle/>
          <a:p>
            <a:r>
              <a:rPr lang="en-US"/>
              <a:t>Explain that this diagram shows the mitochondria cut open to reveal the internal membranes.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5A741-41DB-40F2-88D1-611ADFED4B76}" type="slidenum">
              <a:rPr lang="en-US"/>
              <a:pPr/>
              <a:t>11</a:t>
            </a:fld>
            <a:endParaRPr lang="en-US"/>
          </a:p>
        </p:txBody>
      </p:sp>
      <p:sp>
        <p:nvSpPr>
          <p:cNvPr id="619522" name="Rectangle 2"/>
          <p:cNvSpPr>
            <a:spLocks noGrp="1" noRot="1" noChangeAspect="1" noChangeArrowheads="1" noTextEdit="1"/>
          </p:cNvSpPr>
          <p:nvPr>
            <p:ph type="sldImg"/>
          </p:nvPr>
        </p:nvSpPr>
        <p:spPr>
          <a:xfrm>
            <a:off x="1076325" y="696913"/>
            <a:ext cx="4705350" cy="3486150"/>
          </a:xfrm>
          <a:ln/>
        </p:spPr>
      </p:sp>
      <p:sp>
        <p:nvSpPr>
          <p:cNvPr id="619523" name="Rectangle 3"/>
          <p:cNvSpPr>
            <a:spLocks noGrp="1" noChangeArrowheads="1"/>
          </p:cNvSpPr>
          <p:nvPr>
            <p:ph type="body" idx="1"/>
          </p:nvPr>
        </p:nvSpPr>
        <p:spPr/>
        <p:txBody>
          <a:bodyPr/>
          <a:lstStyle/>
          <a:p>
            <a:r>
              <a:rPr lang="en-US"/>
              <a:t>Chloroplasts absorb light, which is the catalyst for photosynthesis.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644E0-5AAE-43C4-B513-A007F56B11F7}" type="slidenum">
              <a:rPr lang="en-US"/>
              <a:pPr/>
              <a:t>12</a:t>
            </a:fld>
            <a:endParaRPr lang="en-US"/>
          </a:p>
        </p:txBody>
      </p:sp>
      <p:sp>
        <p:nvSpPr>
          <p:cNvPr id="620546" name="Rectangle 2"/>
          <p:cNvSpPr>
            <a:spLocks noGrp="1" noRot="1" noChangeAspect="1" noChangeArrowheads="1" noTextEdit="1"/>
          </p:cNvSpPr>
          <p:nvPr>
            <p:ph type="sldImg"/>
          </p:nvPr>
        </p:nvSpPr>
        <p:spPr>
          <a:xfrm>
            <a:off x="1076325" y="696913"/>
            <a:ext cx="4705350" cy="3486150"/>
          </a:xfrm>
          <a:ln/>
        </p:spPr>
      </p:sp>
      <p:sp>
        <p:nvSpPr>
          <p:cNvPr id="620547" name="Rectangle 3"/>
          <p:cNvSpPr>
            <a:spLocks noGrp="1" noChangeArrowheads="1"/>
          </p:cNvSpPr>
          <p:nvPr>
            <p:ph type="body" idx="1"/>
          </p:nvPr>
        </p:nvSpPr>
        <p:spPr/>
        <p:txBody>
          <a:bodyPr/>
          <a:lstStyle/>
          <a:p>
            <a:r>
              <a:rPr lang="en-US"/>
              <a:t>This is an actual microscopic image.  Explain that the colors are added digitally to enhance the different parts.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4704D-735F-4609-944C-0939BE71F833}" type="slidenum">
              <a:rPr lang="en-US"/>
              <a:pPr/>
              <a:t>13</a:t>
            </a:fld>
            <a:endParaRPr lang="en-US"/>
          </a:p>
        </p:txBody>
      </p:sp>
      <p:sp>
        <p:nvSpPr>
          <p:cNvPr id="621570" name="Rectangle 2"/>
          <p:cNvSpPr>
            <a:spLocks noGrp="1" noRot="1" noChangeAspect="1" noChangeArrowheads="1" noTextEdit="1"/>
          </p:cNvSpPr>
          <p:nvPr>
            <p:ph type="sldImg"/>
          </p:nvPr>
        </p:nvSpPr>
        <p:spPr>
          <a:xfrm>
            <a:off x="1076325" y="696913"/>
            <a:ext cx="4705350" cy="3486150"/>
          </a:xfrm>
          <a:ln/>
        </p:spPr>
      </p:sp>
      <p:sp>
        <p:nvSpPr>
          <p:cNvPr id="621571" name="Rectangle 3"/>
          <p:cNvSpPr>
            <a:spLocks noGrp="1" noChangeArrowheads="1"/>
          </p:cNvSpPr>
          <p:nvPr>
            <p:ph type="body" idx="1"/>
          </p:nvPr>
        </p:nvSpPr>
        <p:spPr/>
        <p:txBody>
          <a:bodyPr/>
          <a:lstStyle/>
          <a:p>
            <a:r>
              <a:rPr lang="en-US"/>
              <a:t>The image is 2D, so it must have been a light microscope or TEM.  If the cell is very tiny, then a TEM was used.  Otherwise, a strong light microscope could have captured this image.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300BD-728D-4990-9ADB-F6D03D03E0D3}" type="slidenum">
              <a:rPr lang="en-US"/>
              <a:pPr/>
              <a:t>14</a:t>
            </a:fld>
            <a:endParaRPr lang="en-US"/>
          </a:p>
        </p:txBody>
      </p:sp>
      <p:sp>
        <p:nvSpPr>
          <p:cNvPr id="622594" name="Rectangle 2"/>
          <p:cNvSpPr>
            <a:spLocks noGrp="1" noRot="1" noChangeAspect="1" noChangeArrowheads="1" noTextEdit="1"/>
          </p:cNvSpPr>
          <p:nvPr>
            <p:ph type="sldImg"/>
          </p:nvPr>
        </p:nvSpPr>
        <p:spPr>
          <a:xfrm>
            <a:off x="1076325" y="696913"/>
            <a:ext cx="4705350" cy="3486150"/>
          </a:xfrm>
          <a:ln/>
        </p:spPr>
      </p:sp>
      <p:sp>
        <p:nvSpPr>
          <p:cNvPr id="622595" name="Rectangle 3"/>
          <p:cNvSpPr>
            <a:spLocks noGrp="1" noChangeArrowheads="1"/>
          </p:cNvSpPr>
          <p:nvPr>
            <p:ph type="body" idx="1"/>
          </p:nvPr>
        </p:nvSpPr>
        <p:spPr/>
        <p:txBody>
          <a:bodyPr/>
          <a:lstStyle/>
          <a:p>
            <a:r>
              <a:rPr lang="en-US"/>
              <a:t>Microtubules are also part of the cytoskeleton.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C7BDB-4994-4161-AA3C-7C556D834AE3}" type="slidenum">
              <a:rPr lang="en-US"/>
              <a:pPr/>
              <a:t>15</a:t>
            </a:fld>
            <a:endParaRPr lang="en-US"/>
          </a:p>
        </p:txBody>
      </p:sp>
      <p:sp>
        <p:nvSpPr>
          <p:cNvPr id="623618" name="Rectangle 2"/>
          <p:cNvSpPr>
            <a:spLocks noGrp="1" noRot="1" noChangeAspect="1" noChangeArrowheads="1" noTextEdit="1"/>
          </p:cNvSpPr>
          <p:nvPr>
            <p:ph type="sldImg"/>
          </p:nvPr>
        </p:nvSpPr>
        <p:spPr>
          <a:xfrm>
            <a:off x="1076325" y="696913"/>
            <a:ext cx="4705350" cy="3486150"/>
          </a:xfrm>
          <a:ln/>
        </p:spPr>
      </p:sp>
      <p:sp>
        <p:nvSpPr>
          <p:cNvPr id="623619" name="Rectangle 3"/>
          <p:cNvSpPr>
            <a:spLocks noGrp="1" noChangeArrowheads="1"/>
          </p:cNvSpPr>
          <p:nvPr>
            <p:ph type="body" idx="1"/>
          </p:nvPr>
        </p:nvSpPr>
        <p:spPr/>
        <p:txBody>
          <a:bodyPr/>
          <a:lstStyle/>
          <a:p>
            <a:r>
              <a:rPr lang="en-US"/>
              <a:t>You may choose to delete the answers from the PowerPoint or change the animation so that they come in after all 5 questions are asked in case you want to quiz students individually at the end.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A0CE6-EDB9-4311-B54D-4742154A629B}" type="slidenum">
              <a:rPr lang="en-US"/>
              <a:pPr/>
              <a:t>2</a:t>
            </a:fld>
            <a:endParaRPr lang="en-US"/>
          </a:p>
        </p:txBody>
      </p:sp>
      <p:sp>
        <p:nvSpPr>
          <p:cNvPr id="592898" name="Rectangle 2"/>
          <p:cNvSpPr>
            <a:spLocks noGrp="1" noRot="1" noChangeAspect="1" noChangeArrowheads="1" noTextEdit="1"/>
          </p:cNvSpPr>
          <p:nvPr>
            <p:ph type="sldImg"/>
          </p:nvPr>
        </p:nvSpPr>
        <p:spPr>
          <a:xfrm>
            <a:off x="1076325" y="696913"/>
            <a:ext cx="4705350" cy="3486150"/>
          </a:xfrm>
          <a:ln/>
        </p:spPr>
      </p:sp>
      <p:sp>
        <p:nvSpPr>
          <p:cNvPr id="592899" name="Rectangle 3"/>
          <p:cNvSpPr>
            <a:spLocks noGrp="1" noChangeArrowheads="1"/>
          </p:cNvSpPr>
          <p:nvPr>
            <p:ph type="body" idx="1"/>
          </p:nvPr>
        </p:nvSpPr>
        <p:spPr/>
        <p:txBody>
          <a:bodyPr/>
          <a:lstStyle/>
          <a:p>
            <a:r>
              <a:rPr lang="en-US"/>
              <a:t>You may or may not wish to distinguish between cytosol and cytoplasm.  The correct use of each term is shown here.  Most high school textbooks, however, use the word “cytoplasm” to mean “cytosol.”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FE141-0D85-4EE7-8FC1-530BDD117A8D}" type="slidenum">
              <a:rPr lang="en-US"/>
              <a:pPr/>
              <a:t>3</a:t>
            </a:fld>
            <a:endParaRPr lang="en-US"/>
          </a:p>
        </p:txBody>
      </p:sp>
      <p:sp>
        <p:nvSpPr>
          <p:cNvPr id="593922" name="Rectangle 2"/>
          <p:cNvSpPr>
            <a:spLocks noGrp="1" noRot="1" noChangeAspect="1" noChangeArrowheads="1" noTextEdit="1"/>
          </p:cNvSpPr>
          <p:nvPr>
            <p:ph type="sldImg"/>
          </p:nvPr>
        </p:nvSpPr>
        <p:spPr>
          <a:xfrm>
            <a:off x="1076325" y="696913"/>
            <a:ext cx="4705350" cy="3486150"/>
          </a:xfrm>
          <a:ln/>
        </p:spPr>
      </p:sp>
      <p:sp>
        <p:nvSpPr>
          <p:cNvPr id="593923" name="Rectangle 3"/>
          <p:cNvSpPr>
            <a:spLocks noGrp="1" noChangeArrowheads="1"/>
          </p:cNvSpPr>
          <p:nvPr>
            <p:ph type="body" idx="1"/>
          </p:nvPr>
        </p:nvSpPr>
        <p:spPr/>
        <p:txBody>
          <a:bodyPr/>
          <a:lstStyle/>
          <a:p>
            <a:r>
              <a:rPr lang="en-US"/>
              <a:t>Emphasize word parts here:</a:t>
            </a:r>
          </a:p>
          <a:p>
            <a:r>
              <a:rPr lang="en-US"/>
              <a:t>phospho= phosphate head; lipid= fatty acid tail</a:t>
            </a:r>
          </a:p>
          <a:p>
            <a:r>
              <a:rPr lang="en-US"/>
              <a:t>bi=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AC86C7-B8AF-47F6-BA52-41AD2856B12B}" type="slidenum">
              <a:rPr lang="en-US"/>
              <a:pPr/>
              <a:t>4</a:t>
            </a:fld>
            <a:endParaRPr lang="en-US"/>
          </a:p>
        </p:txBody>
      </p:sp>
      <p:sp>
        <p:nvSpPr>
          <p:cNvPr id="610306" name="Rectangle 2"/>
          <p:cNvSpPr>
            <a:spLocks noGrp="1" noRot="1" noChangeAspect="1" noChangeArrowheads="1" noTextEdit="1"/>
          </p:cNvSpPr>
          <p:nvPr>
            <p:ph type="sldImg"/>
          </p:nvPr>
        </p:nvSpPr>
        <p:spPr>
          <a:xfrm>
            <a:off x="1076325" y="696913"/>
            <a:ext cx="4705350" cy="3486150"/>
          </a:xfrm>
          <a:ln/>
        </p:spPr>
      </p:sp>
      <p:sp>
        <p:nvSpPr>
          <p:cNvPr id="610307" name="Rectangle 3"/>
          <p:cNvSpPr>
            <a:spLocks noGrp="1" noChangeArrowheads="1"/>
          </p:cNvSpPr>
          <p:nvPr>
            <p:ph type="body" idx="1"/>
          </p:nvPr>
        </p:nvSpPr>
        <p:spPr/>
        <p:txBody>
          <a:bodyPr/>
          <a:lstStyle/>
          <a:p>
            <a:r>
              <a:rPr lang="en-US"/>
              <a:t>Cells with more than one nucleus include muscle cells and liver cells, largely because of the massive volume of cytoplasm and number of organelles that need controlling.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18A0D-7400-4626-AA99-6D5C1FC74680}" type="slidenum">
              <a:rPr lang="en-US"/>
              <a:pPr/>
              <a:t>5</a:t>
            </a:fld>
            <a:endParaRPr lang="en-US"/>
          </a:p>
        </p:txBody>
      </p:sp>
      <p:sp>
        <p:nvSpPr>
          <p:cNvPr id="612354" name="Rectangle 2"/>
          <p:cNvSpPr>
            <a:spLocks noGrp="1" noRot="1" noChangeAspect="1" noChangeArrowheads="1" noTextEdit="1"/>
          </p:cNvSpPr>
          <p:nvPr>
            <p:ph type="sldImg"/>
          </p:nvPr>
        </p:nvSpPr>
        <p:spPr>
          <a:xfrm>
            <a:off x="1076325" y="696913"/>
            <a:ext cx="4705350" cy="3486150"/>
          </a:xfrm>
          <a:ln/>
        </p:spPr>
      </p:sp>
      <p:sp>
        <p:nvSpPr>
          <p:cNvPr id="612355" name="Rectangle 3"/>
          <p:cNvSpPr>
            <a:spLocks noGrp="1" noChangeArrowheads="1"/>
          </p:cNvSpPr>
          <p:nvPr>
            <p:ph type="body" idx="1"/>
          </p:nvPr>
        </p:nvSpPr>
        <p:spPr/>
        <p:txBody>
          <a:bodyPr/>
          <a:lstStyle/>
          <a:p>
            <a:r>
              <a:rPr lang="en-US"/>
              <a:t>Actin, also found in muscle cells, mainly help maintain cell shape in their cytoskeletal role.  Microtubules mostly move organelles around the cell.  Intermediate filaments also provide structural support.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0855A-C164-49E4-85C4-D43159058502}" type="slidenum">
              <a:rPr lang="en-US"/>
              <a:pPr/>
              <a:t>6</a:t>
            </a:fld>
            <a:endParaRPr lang="en-US"/>
          </a:p>
        </p:txBody>
      </p:sp>
      <p:sp>
        <p:nvSpPr>
          <p:cNvPr id="613378" name="Rectangle 2"/>
          <p:cNvSpPr>
            <a:spLocks noGrp="1" noRot="1" noChangeAspect="1" noChangeArrowheads="1" noTextEdit="1"/>
          </p:cNvSpPr>
          <p:nvPr>
            <p:ph type="sldImg"/>
          </p:nvPr>
        </p:nvSpPr>
        <p:spPr>
          <a:xfrm>
            <a:off x="1076325" y="696913"/>
            <a:ext cx="4705350" cy="3486150"/>
          </a:xfrm>
          <a:ln/>
        </p:spPr>
      </p:sp>
      <p:sp>
        <p:nvSpPr>
          <p:cNvPr id="613379" name="Rectangle 3"/>
          <p:cNvSpPr>
            <a:spLocks noGrp="1" noChangeArrowheads="1"/>
          </p:cNvSpPr>
          <p:nvPr>
            <p:ph type="body" idx="1"/>
          </p:nvPr>
        </p:nvSpPr>
        <p:spPr/>
        <p:txBody>
          <a:bodyPr/>
          <a:lstStyle/>
          <a:p>
            <a:r>
              <a:rPr lang="en-US"/>
              <a:t>It’s not necessary that the students can read the labels here; just point out the black dots are ribosomes.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1EB10-9885-4850-93BD-2F4E6BD16015}" type="slidenum">
              <a:rPr lang="en-US"/>
              <a:pPr/>
              <a:t>7</a:t>
            </a:fld>
            <a:endParaRPr lang="en-US"/>
          </a:p>
        </p:txBody>
      </p:sp>
      <p:sp>
        <p:nvSpPr>
          <p:cNvPr id="615426" name="Rectangle 2"/>
          <p:cNvSpPr>
            <a:spLocks noGrp="1" noRot="1" noChangeAspect="1" noChangeArrowheads="1" noTextEdit="1"/>
          </p:cNvSpPr>
          <p:nvPr>
            <p:ph type="sldImg"/>
          </p:nvPr>
        </p:nvSpPr>
        <p:spPr>
          <a:xfrm>
            <a:off x="1076325" y="696913"/>
            <a:ext cx="4705350" cy="3486150"/>
          </a:xfrm>
          <a:ln/>
        </p:spPr>
      </p:sp>
      <p:sp>
        <p:nvSpPr>
          <p:cNvPr id="615427" name="Rectangle 3"/>
          <p:cNvSpPr>
            <a:spLocks noGrp="1" noChangeArrowheads="1"/>
          </p:cNvSpPr>
          <p:nvPr>
            <p:ph type="body" idx="1"/>
          </p:nvPr>
        </p:nvSpPr>
        <p:spPr/>
        <p:txBody>
          <a:bodyPr/>
          <a:lstStyle/>
          <a:p>
            <a:r>
              <a:rPr lang="en-US"/>
              <a:t>A polypeptide is a chain of amino acids.  In this diagram, you can see the ribosome is making a polypeptide, also known as a protein.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EE45C-55C5-4E1C-BC68-A8093CCBDEC6}" type="slidenum">
              <a:rPr lang="en-US"/>
              <a:pPr/>
              <a:t>8</a:t>
            </a:fld>
            <a:endParaRPr lang="en-US"/>
          </a:p>
        </p:txBody>
      </p:sp>
      <p:sp>
        <p:nvSpPr>
          <p:cNvPr id="616450" name="Rectangle 2"/>
          <p:cNvSpPr>
            <a:spLocks noGrp="1" noRot="1" noChangeAspect="1" noChangeArrowheads="1" noTextEdit="1"/>
          </p:cNvSpPr>
          <p:nvPr>
            <p:ph type="sldImg"/>
          </p:nvPr>
        </p:nvSpPr>
        <p:spPr>
          <a:xfrm>
            <a:off x="1076325" y="696913"/>
            <a:ext cx="4705350" cy="3486150"/>
          </a:xfrm>
          <a:ln/>
        </p:spPr>
      </p:sp>
      <p:sp>
        <p:nvSpPr>
          <p:cNvPr id="616451" name="Rectangle 3"/>
          <p:cNvSpPr>
            <a:spLocks noGrp="1" noChangeArrowheads="1"/>
          </p:cNvSpPr>
          <p:nvPr>
            <p:ph type="body" idx="1"/>
          </p:nvPr>
        </p:nvSpPr>
        <p:spPr/>
        <p:txBody>
          <a:bodyPr/>
          <a:lstStyle/>
          <a:p>
            <a:r>
              <a:rPr lang="en-US"/>
              <a:t>AKA Golgi Complex.  It is not necessary that the students read the labels, this diagram gives them a general idea of the Golgi’s shape.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4DD92-A7A6-48A2-B194-B38BB9367DBE}" type="slidenum">
              <a:rPr lang="en-US"/>
              <a:pPr/>
              <a:t>9</a:t>
            </a:fld>
            <a:endParaRPr lang="en-US"/>
          </a:p>
        </p:txBody>
      </p:sp>
      <p:sp>
        <p:nvSpPr>
          <p:cNvPr id="617474" name="Rectangle 2"/>
          <p:cNvSpPr>
            <a:spLocks noGrp="1" noRot="1" noChangeAspect="1" noChangeArrowheads="1" noTextEdit="1"/>
          </p:cNvSpPr>
          <p:nvPr>
            <p:ph type="sldImg"/>
          </p:nvPr>
        </p:nvSpPr>
        <p:spPr>
          <a:xfrm>
            <a:off x="1076325" y="696913"/>
            <a:ext cx="4705350" cy="3486150"/>
          </a:xfrm>
          <a:ln/>
        </p:spPr>
      </p:sp>
      <p:sp>
        <p:nvSpPr>
          <p:cNvPr id="617475" name="Rectangle 3"/>
          <p:cNvSpPr>
            <a:spLocks noGrp="1" noChangeArrowheads="1"/>
          </p:cNvSpPr>
          <p:nvPr>
            <p:ph type="body" idx="1"/>
          </p:nvPr>
        </p:nvSpPr>
        <p:spPr/>
        <p:txBody>
          <a:bodyPr/>
          <a:lstStyle/>
          <a:p>
            <a:r>
              <a:rPr lang="en-US"/>
              <a:t>Students should recognize the shapes of the Golgi and ER even if they cannot read the captions.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589826" name="Group 2"/>
          <p:cNvGrpSpPr>
            <a:grpSpLocks/>
          </p:cNvGrpSpPr>
          <p:nvPr/>
        </p:nvGrpSpPr>
        <p:grpSpPr bwMode="auto">
          <a:xfrm>
            <a:off x="-538163" y="1398588"/>
            <a:ext cx="11264901" cy="6302375"/>
            <a:chOff x="-313" y="824"/>
            <a:chExt cx="6570" cy="3722"/>
          </a:xfrm>
        </p:grpSpPr>
        <p:sp>
          <p:nvSpPr>
            <p:cNvPr id="58982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2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2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3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4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4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p>
          </p:txBody>
        </p:sp>
        <p:sp>
          <p:nvSpPr>
            <p:cNvPr id="58984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p>
          </p:txBody>
        </p:sp>
        <p:sp>
          <p:nvSpPr>
            <p:cNvPr id="58984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4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lIns="98234" tIns="49117" rIns="98234" bIns="49117"/>
            <a:lstStyle/>
            <a:p>
              <a:pPr algn="ctr" defTabSz="982663"/>
              <a:endParaRPr lang="en-US"/>
            </a:p>
          </p:txBody>
        </p:sp>
        <p:sp>
          <p:nvSpPr>
            <p:cNvPr id="58984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lIns="98234" tIns="49117" rIns="98234" bIns="49117"/>
            <a:lstStyle/>
            <a:p>
              <a:pPr algn="ctr" defTabSz="982663"/>
              <a:endParaRPr lang="en-US"/>
            </a:p>
          </p:txBody>
        </p:sp>
        <p:sp>
          <p:nvSpPr>
            <p:cNvPr id="58985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lIns="98234" tIns="49117" rIns="98234" bIns="49117"/>
            <a:lstStyle/>
            <a:p>
              <a:pPr algn="ctr" defTabSz="982663"/>
              <a:endParaRPr lang="en-US"/>
            </a:p>
          </p:txBody>
        </p:sp>
        <p:sp>
          <p:nvSpPr>
            <p:cNvPr id="58985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6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6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6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6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6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87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987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987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7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8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8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8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8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8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89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89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9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89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89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89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89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0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0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0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0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0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1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1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1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1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1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1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1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2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992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993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993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993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3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993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93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3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3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3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3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4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4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4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4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4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4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4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4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4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4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995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5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5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5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5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5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6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6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96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6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6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6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6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6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996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6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7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997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7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8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999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999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9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99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99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0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0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59001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9001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9001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9001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90020"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1"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2"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23"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24"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5"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6"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27"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8"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29"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590030"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1"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2"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3"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4"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5"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590036"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590037"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59003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9003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9004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90041"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grpSp>
      <p:sp>
        <p:nvSpPr>
          <p:cNvPr id="590042" name="Rectangle 218"/>
          <p:cNvSpPr>
            <a:spLocks noGrp="1" noChangeArrowheads="1"/>
          </p:cNvSpPr>
          <p:nvPr>
            <p:ph type="ctrTitle" sz="quarter"/>
          </p:nvPr>
        </p:nvSpPr>
        <p:spPr>
          <a:xfrm>
            <a:off x="741363" y="1966913"/>
            <a:ext cx="8393112" cy="1852612"/>
          </a:xfrm>
        </p:spPr>
        <p:txBody>
          <a:bodyPr anchor="b" anchorCtr="1"/>
          <a:lstStyle>
            <a:lvl1pPr>
              <a:defRPr sz="5800"/>
            </a:lvl1pPr>
          </a:lstStyle>
          <a:p>
            <a:r>
              <a:rPr lang="en-US"/>
              <a:t>Click to edit Master title style</a:t>
            </a:r>
          </a:p>
        </p:txBody>
      </p:sp>
      <p:sp>
        <p:nvSpPr>
          <p:cNvPr id="590043" name="Rectangle 219"/>
          <p:cNvSpPr>
            <a:spLocks noGrp="1" noChangeArrowheads="1"/>
          </p:cNvSpPr>
          <p:nvPr>
            <p:ph type="subTitle" sz="quarter" idx="1"/>
          </p:nvPr>
        </p:nvSpPr>
        <p:spPr>
          <a:xfrm>
            <a:off x="1481138" y="4144963"/>
            <a:ext cx="6913562" cy="1870075"/>
          </a:xfrm>
        </p:spPr>
        <p:txBody>
          <a:bodyPr/>
          <a:lstStyle>
            <a:lvl1pPr marL="0" indent="0" algn="ctr">
              <a:buFont typeface="Wingdings" pitchFamily="2" charset="2"/>
              <a:buNone/>
              <a:defRPr/>
            </a:lvl1pPr>
          </a:lstStyle>
          <a:p>
            <a:r>
              <a:rPr lang="en-US"/>
              <a:t>Click to edit Master subtitle style</a:t>
            </a:r>
          </a:p>
        </p:txBody>
      </p:sp>
      <p:sp>
        <p:nvSpPr>
          <p:cNvPr id="590044" name="Rectangle 220"/>
          <p:cNvSpPr>
            <a:spLocks noGrp="1" noChangeArrowheads="1"/>
          </p:cNvSpPr>
          <p:nvPr>
            <p:ph type="dt" sz="quarter" idx="2"/>
          </p:nvPr>
        </p:nvSpPr>
        <p:spPr/>
        <p:txBody>
          <a:bodyPr/>
          <a:lstStyle>
            <a:lvl1pPr>
              <a:defRPr/>
            </a:lvl1pPr>
          </a:lstStyle>
          <a:p>
            <a:endParaRPr lang="en-US"/>
          </a:p>
        </p:txBody>
      </p:sp>
      <p:sp>
        <p:nvSpPr>
          <p:cNvPr id="590045" name="Rectangle 221"/>
          <p:cNvSpPr>
            <a:spLocks noGrp="1" noChangeArrowheads="1"/>
          </p:cNvSpPr>
          <p:nvPr>
            <p:ph type="ftr" sz="quarter" idx="3"/>
          </p:nvPr>
        </p:nvSpPr>
        <p:spPr>
          <a:xfrm>
            <a:off x="3375025" y="6664325"/>
            <a:ext cx="3125788" cy="488950"/>
          </a:xfrm>
        </p:spPr>
        <p:txBody>
          <a:bodyPr/>
          <a:lstStyle>
            <a:lvl1pPr>
              <a:defRPr/>
            </a:lvl1pPr>
          </a:lstStyle>
          <a:p>
            <a:endParaRPr lang="en-US"/>
          </a:p>
        </p:txBody>
      </p:sp>
      <p:sp>
        <p:nvSpPr>
          <p:cNvPr id="590046" name="Rectangle 222"/>
          <p:cNvSpPr>
            <a:spLocks noGrp="1" noChangeArrowheads="1"/>
          </p:cNvSpPr>
          <p:nvPr>
            <p:ph type="sldNum" sz="quarter" idx="4"/>
          </p:nvPr>
        </p:nvSpPr>
        <p:spPr/>
        <p:txBody>
          <a:bodyPr/>
          <a:lstStyle>
            <a:lvl1pPr>
              <a:defRPr/>
            </a:lvl1pPr>
          </a:lstStyle>
          <a:p>
            <a:fld id="{BA830F0C-48CE-461C-A8E1-28EEFF8BA2D5}" type="slidenum">
              <a:rPr lang="en-US"/>
              <a:pPr/>
              <a:t>‹#›</a:t>
            </a:fld>
            <a:endParaRPr lang="en-US"/>
          </a:p>
        </p:txBody>
      </p:sp>
    </p:spTree>
  </p:cSld>
  <p:clrMapOvr>
    <a:masterClrMapping/>
  </p:clrMapOvr>
  <p:transition>
    <p:wheel spokes="2"/>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59B87B-89E4-4166-8109-D11BFD5E281F}"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1213" y="293688"/>
            <a:ext cx="2220912" cy="6249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13" y="293688"/>
            <a:ext cx="6515100" cy="6249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3AC8403-DB20-4C51-B897-A6A4DEC36769}"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3" y="293688"/>
            <a:ext cx="8888412"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3713" y="1706563"/>
            <a:ext cx="436721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3325" y="1706563"/>
            <a:ext cx="4368800"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77075" y="6659563"/>
            <a:ext cx="2305050" cy="487362"/>
          </a:xfrm>
        </p:spPr>
        <p:txBody>
          <a:bodyPr/>
          <a:lstStyle>
            <a:lvl1pPr>
              <a:defRPr/>
            </a:lvl1pPr>
          </a:lstStyle>
          <a:p>
            <a:fld id="{26FA0C68-25C5-4246-94F9-8F501B3C275E}" type="slidenum">
              <a:rPr lang="en-US"/>
              <a:pPr/>
              <a:t>‹#›</a:t>
            </a:fld>
            <a:endParaRPr lang="en-US"/>
          </a:p>
        </p:txBody>
      </p:sp>
      <p:sp>
        <p:nvSpPr>
          <p:cNvPr id="6" name="Date Placeholder 5"/>
          <p:cNvSpPr>
            <a:spLocks noGrp="1"/>
          </p:cNvSpPr>
          <p:nvPr>
            <p:ph type="dt" sz="half" idx="11"/>
          </p:nvPr>
        </p:nvSpPr>
        <p:spPr>
          <a:xfrm>
            <a:off x="493713" y="6659563"/>
            <a:ext cx="2305050" cy="487362"/>
          </a:xfrm>
        </p:spPr>
        <p:txBody>
          <a:bodyPr/>
          <a:lstStyle>
            <a:lvl1pPr>
              <a:defRPr/>
            </a:lvl1pPr>
          </a:lstStyle>
          <a:p>
            <a:endParaRPr lang="en-US"/>
          </a:p>
        </p:txBody>
      </p:sp>
      <p:sp>
        <p:nvSpPr>
          <p:cNvPr id="7" name="Footer Placeholder 6"/>
          <p:cNvSpPr>
            <a:spLocks noGrp="1"/>
          </p:cNvSpPr>
          <p:nvPr>
            <p:ph type="ftr" sz="quarter" idx="12"/>
          </p:nvPr>
        </p:nvSpPr>
        <p:spPr>
          <a:xfrm>
            <a:off x="3375025" y="6659563"/>
            <a:ext cx="3125788" cy="487362"/>
          </a:xfrm>
        </p:spPr>
        <p:txBody>
          <a:bodyPr/>
          <a:lstStyle>
            <a:lvl1pPr>
              <a:defRPr/>
            </a:lvl1pPr>
          </a:lstStyle>
          <a:p>
            <a:endParaRPr lang="en-US"/>
          </a:p>
        </p:txBody>
      </p:sp>
    </p:spTree>
  </p:cSld>
  <p:clrMapOvr>
    <a:masterClrMapping/>
  </p:clrMapOvr>
  <p:transition>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3" y="293688"/>
            <a:ext cx="8888412"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3713" y="1706563"/>
            <a:ext cx="436721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13325" y="1706563"/>
            <a:ext cx="4368800" cy="234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13325" y="4200525"/>
            <a:ext cx="4368800"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77075" y="6659563"/>
            <a:ext cx="2305050" cy="487362"/>
          </a:xfrm>
        </p:spPr>
        <p:txBody>
          <a:bodyPr/>
          <a:lstStyle>
            <a:lvl1pPr>
              <a:defRPr/>
            </a:lvl1pPr>
          </a:lstStyle>
          <a:p>
            <a:fld id="{E6923910-FD1A-4F43-A9D2-640B73161C24}" type="slidenum">
              <a:rPr lang="en-US"/>
              <a:pPr/>
              <a:t>‹#›</a:t>
            </a:fld>
            <a:endParaRPr lang="en-US"/>
          </a:p>
        </p:txBody>
      </p:sp>
      <p:sp>
        <p:nvSpPr>
          <p:cNvPr id="7" name="Date Placeholder 6"/>
          <p:cNvSpPr>
            <a:spLocks noGrp="1"/>
          </p:cNvSpPr>
          <p:nvPr>
            <p:ph type="dt" sz="half" idx="11"/>
          </p:nvPr>
        </p:nvSpPr>
        <p:spPr>
          <a:xfrm>
            <a:off x="493713" y="6659563"/>
            <a:ext cx="2305050" cy="487362"/>
          </a:xfrm>
        </p:spPr>
        <p:txBody>
          <a:bodyPr/>
          <a:lstStyle>
            <a:lvl1pPr>
              <a:defRPr/>
            </a:lvl1pPr>
          </a:lstStyle>
          <a:p>
            <a:endParaRPr lang="en-US"/>
          </a:p>
        </p:txBody>
      </p:sp>
      <p:sp>
        <p:nvSpPr>
          <p:cNvPr id="8" name="Footer Placeholder 7"/>
          <p:cNvSpPr>
            <a:spLocks noGrp="1"/>
          </p:cNvSpPr>
          <p:nvPr>
            <p:ph type="ftr" sz="quarter" idx="12"/>
          </p:nvPr>
        </p:nvSpPr>
        <p:spPr>
          <a:xfrm>
            <a:off x="3375025" y="6659563"/>
            <a:ext cx="3125788" cy="487362"/>
          </a:xfrm>
        </p:spPr>
        <p:txBody>
          <a:bodyPr/>
          <a:lstStyle>
            <a:lvl1pPr>
              <a:defRPr/>
            </a:lvl1pPr>
          </a:lstStyle>
          <a:p>
            <a:endParaRPr lang="en-US"/>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A50530-4B7D-4B9F-B8AB-421AADF201CE}"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700588"/>
            <a:ext cx="8394700"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9463" y="3100388"/>
            <a:ext cx="8394700"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4A87778-009E-4833-B286-5ABB3EEC877A}"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3" y="1706563"/>
            <a:ext cx="4367212" cy="483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3325" y="1706563"/>
            <a:ext cx="4368800" cy="483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F6DE8C3-6B90-466F-B28C-22129CCC08C4}"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13" y="1636713"/>
            <a:ext cx="43640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13" y="2319338"/>
            <a:ext cx="43640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500" y="1636713"/>
            <a:ext cx="436562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0" y="2319338"/>
            <a:ext cx="436562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1B908AB-436E-4419-AA81-F16739CACE92}" type="slidenum">
              <a:rPr lang="en-US"/>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E66BDE4-5504-4022-8805-7CF714254D4C}" type="slidenum">
              <a:rPr lang="en-US"/>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C36FD42-A2B5-425E-99BC-CDA16E4C784C}" type="slidenum">
              <a:rPr lang="en-US"/>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290513"/>
            <a:ext cx="3249612"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0800" y="290513"/>
            <a:ext cx="5521325"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13" y="1530350"/>
            <a:ext cx="324961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48B201-BC9E-4232-B61D-B214792B9F93}"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5121275"/>
            <a:ext cx="59261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163" y="654050"/>
            <a:ext cx="59261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35163" y="5724525"/>
            <a:ext cx="59261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5722CD-4EF9-4168-AB8A-E542D546213F}"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588802" name="Group 2"/>
          <p:cNvGrpSpPr>
            <a:grpSpLocks/>
          </p:cNvGrpSpPr>
          <p:nvPr/>
        </p:nvGrpSpPr>
        <p:grpSpPr bwMode="auto">
          <a:xfrm>
            <a:off x="-536575" y="1395413"/>
            <a:ext cx="11264900" cy="6302375"/>
            <a:chOff x="-313" y="824"/>
            <a:chExt cx="6570" cy="3722"/>
          </a:xfrm>
        </p:grpSpPr>
        <p:sp>
          <p:nvSpPr>
            <p:cNvPr id="58880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0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17"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effectLst>
                  <a:outerShdw blurRad="38100" dist="38100" dir="2700000" algn="tl">
                    <a:srgbClr val="000000"/>
                  </a:outerShdw>
                </a:effectLst>
              </a:endParaRPr>
            </a:p>
          </p:txBody>
        </p:sp>
        <p:sp>
          <p:nvSpPr>
            <p:cNvPr id="58881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lIns="98234" tIns="49117" rIns="98234" bIns="49117"/>
            <a:lstStyle/>
            <a:p>
              <a:pPr algn="ctr" defTabSz="982663"/>
              <a:endParaRPr lang="en-US">
                <a:effectLst>
                  <a:outerShdw blurRad="38100" dist="38100" dir="2700000" algn="tl">
                    <a:srgbClr val="000000"/>
                  </a:outerShdw>
                </a:effectLst>
              </a:endParaRPr>
            </a:p>
          </p:txBody>
        </p:sp>
        <p:sp>
          <p:nvSpPr>
            <p:cNvPr id="58881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2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2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lIns="98234" tIns="49117" rIns="98234" bIns="49117"/>
            <a:lstStyle/>
            <a:p>
              <a:pPr algn="ctr" defTabSz="982663"/>
              <a:endParaRPr lang="en-US">
                <a:effectLst>
                  <a:outerShdw blurRad="38100" dist="38100" dir="2700000" algn="tl">
                    <a:srgbClr val="000000"/>
                  </a:outerShdw>
                </a:effectLst>
              </a:endParaRPr>
            </a:p>
          </p:txBody>
        </p:sp>
        <p:sp>
          <p:nvSpPr>
            <p:cNvPr id="58883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lIns="98234" tIns="49117" rIns="98234" bIns="49117"/>
            <a:lstStyle/>
            <a:p>
              <a:pPr algn="ctr" defTabSz="982663"/>
              <a:endParaRPr lang="en-US">
                <a:effectLst>
                  <a:outerShdw blurRad="38100" dist="38100" dir="2700000" algn="tl">
                    <a:srgbClr val="000000"/>
                  </a:outerShdw>
                </a:effectLst>
              </a:endParaRPr>
            </a:p>
          </p:txBody>
        </p:sp>
        <p:sp>
          <p:nvSpPr>
            <p:cNvPr id="58883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3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3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3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3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4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4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4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885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58885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5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5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5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5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5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6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6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6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6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86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86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7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87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7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87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87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7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88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88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88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88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8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88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8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9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9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89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9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89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89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0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0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0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0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0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58891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91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1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1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1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1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1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1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1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1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2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2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2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2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92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92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58892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2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2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2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3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3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893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3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4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4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4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58894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4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4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4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5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58895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5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6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58896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58897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7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897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7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8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898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8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58899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9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9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58899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9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9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58899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899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899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899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900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900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58900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0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1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1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58901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58901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58901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58901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58901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58901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grpSp>
      <p:sp>
        <p:nvSpPr>
          <p:cNvPr id="589018" name="Rectangle 218"/>
          <p:cNvSpPr>
            <a:spLocks noGrp="1" noChangeArrowheads="1"/>
          </p:cNvSpPr>
          <p:nvPr>
            <p:ph type="sldNum" sz="quarter" idx="4"/>
          </p:nvPr>
        </p:nvSpPr>
        <p:spPr bwMode="auto">
          <a:xfrm>
            <a:off x="7077075" y="6659563"/>
            <a:ext cx="2305050" cy="487362"/>
          </a:xfrm>
          <a:prstGeom prst="rect">
            <a:avLst/>
          </a:prstGeom>
          <a:noFill/>
          <a:ln w="9525">
            <a:noFill/>
            <a:miter lim="800000"/>
            <a:headEnd/>
            <a:tailEnd/>
          </a:ln>
          <a:effectLst/>
        </p:spPr>
        <p:txBody>
          <a:bodyPr vert="horz" wrap="square" lIns="98234" tIns="49117" rIns="98234" bIns="49117" numCol="1" anchor="b" anchorCtr="0" compatLnSpc="1">
            <a:prstTxWarp prst="textNoShape">
              <a:avLst/>
            </a:prstTxWarp>
          </a:bodyPr>
          <a:lstStyle>
            <a:lvl1pPr algn="r" defTabSz="982663">
              <a:defRPr sz="1300">
                <a:effectLst>
                  <a:outerShdw blurRad="38100" dist="38100" dir="2700000" algn="tl">
                    <a:srgbClr val="000000"/>
                  </a:outerShdw>
                </a:effectLst>
              </a:defRPr>
            </a:lvl1pPr>
          </a:lstStyle>
          <a:p>
            <a:fld id="{5BD9EA14-D78F-4F6E-B7AA-B7AB84A175F2}" type="slidenum">
              <a:rPr lang="en-US"/>
              <a:pPr/>
              <a:t>‹#›</a:t>
            </a:fld>
            <a:endParaRPr lang="en-US"/>
          </a:p>
        </p:txBody>
      </p:sp>
      <p:sp>
        <p:nvSpPr>
          <p:cNvPr id="589019" name="Rectangle 219"/>
          <p:cNvSpPr>
            <a:spLocks noGrp="1" noChangeArrowheads="1"/>
          </p:cNvSpPr>
          <p:nvPr>
            <p:ph type="dt" sz="half" idx="2"/>
          </p:nvPr>
        </p:nvSpPr>
        <p:spPr bwMode="auto">
          <a:xfrm>
            <a:off x="493713" y="6659563"/>
            <a:ext cx="2305050" cy="487362"/>
          </a:xfrm>
          <a:prstGeom prst="rect">
            <a:avLst/>
          </a:prstGeom>
          <a:noFill/>
          <a:ln w="9525">
            <a:noFill/>
            <a:miter lim="800000"/>
            <a:headEnd/>
            <a:tailEnd/>
          </a:ln>
          <a:effectLst/>
        </p:spPr>
        <p:txBody>
          <a:bodyPr vert="horz" wrap="square" lIns="98234" tIns="49117" rIns="98234" bIns="49117" numCol="1" anchor="b" anchorCtr="0" compatLnSpc="1">
            <a:prstTxWarp prst="textNoShape">
              <a:avLst/>
            </a:prstTxWarp>
          </a:bodyPr>
          <a:lstStyle>
            <a:lvl1pPr defTabSz="982663">
              <a:defRPr sz="1300">
                <a:effectLst>
                  <a:outerShdw blurRad="38100" dist="38100" dir="2700000" algn="tl">
                    <a:srgbClr val="000000"/>
                  </a:outerShdw>
                </a:effectLst>
              </a:defRPr>
            </a:lvl1pPr>
          </a:lstStyle>
          <a:p>
            <a:endParaRPr lang="en-US"/>
          </a:p>
        </p:txBody>
      </p:sp>
      <p:sp>
        <p:nvSpPr>
          <p:cNvPr id="589020" name="Rectangle 220"/>
          <p:cNvSpPr>
            <a:spLocks noGrp="1" noChangeArrowheads="1"/>
          </p:cNvSpPr>
          <p:nvPr>
            <p:ph type="ftr" sz="quarter" idx="3"/>
          </p:nvPr>
        </p:nvSpPr>
        <p:spPr bwMode="auto">
          <a:xfrm>
            <a:off x="3375025" y="6659563"/>
            <a:ext cx="3125788" cy="487362"/>
          </a:xfrm>
          <a:prstGeom prst="rect">
            <a:avLst/>
          </a:prstGeom>
          <a:noFill/>
          <a:ln w="9525">
            <a:noFill/>
            <a:miter lim="800000"/>
            <a:headEnd/>
            <a:tailEnd/>
          </a:ln>
          <a:effectLst/>
        </p:spPr>
        <p:txBody>
          <a:bodyPr vert="horz" wrap="square" lIns="98234" tIns="49117" rIns="98234" bIns="49117" numCol="1" anchor="b" anchorCtr="0" compatLnSpc="1">
            <a:prstTxWarp prst="textNoShape">
              <a:avLst/>
            </a:prstTxWarp>
          </a:bodyPr>
          <a:lstStyle>
            <a:lvl1pPr algn="ctr" defTabSz="982663">
              <a:defRPr sz="1300">
                <a:effectLst>
                  <a:outerShdw blurRad="38100" dist="38100" dir="2700000" algn="tl">
                    <a:srgbClr val="000000"/>
                  </a:outerShdw>
                </a:effectLst>
              </a:defRPr>
            </a:lvl1pPr>
          </a:lstStyle>
          <a:p>
            <a:endParaRPr lang="en-US"/>
          </a:p>
        </p:txBody>
      </p:sp>
      <p:sp>
        <p:nvSpPr>
          <p:cNvPr id="589021" name="Rectangle 221"/>
          <p:cNvSpPr>
            <a:spLocks noGrp="1" noChangeArrowheads="1"/>
          </p:cNvSpPr>
          <p:nvPr>
            <p:ph type="body" idx="1"/>
          </p:nvPr>
        </p:nvSpPr>
        <p:spPr bwMode="auto">
          <a:xfrm>
            <a:off x="493713" y="1706563"/>
            <a:ext cx="8888412" cy="4837112"/>
          </a:xfrm>
          <a:prstGeom prst="rect">
            <a:avLst/>
          </a:prstGeom>
          <a:noFill/>
          <a:ln w="9525">
            <a:noFill/>
            <a:miter lim="800000"/>
            <a:headEnd/>
            <a:tailEnd/>
          </a:ln>
          <a:effectLst/>
        </p:spPr>
        <p:txBody>
          <a:bodyPr vert="horz" wrap="square" lIns="98234" tIns="49117" rIns="98234" bIns="491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9022" name="Rectangle 222"/>
          <p:cNvSpPr>
            <a:spLocks noGrp="1" noChangeArrowheads="1"/>
          </p:cNvSpPr>
          <p:nvPr>
            <p:ph type="title"/>
          </p:nvPr>
        </p:nvSpPr>
        <p:spPr bwMode="auto">
          <a:xfrm>
            <a:off x="493713" y="293688"/>
            <a:ext cx="8888412" cy="1219200"/>
          </a:xfrm>
          <a:prstGeom prst="rect">
            <a:avLst/>
          </a:prstGeom>
          <a:noFill/>
          <a:ln w="9525">
            <a:noFill/>
            <a:miter lim="800000"/>
            <a:headEnd/>
            <a:tailEnd/>
          </a:ln>
          <a:effectLst/>
        </p:spPr>
        <p:txBody>
          <a:bodyPr vert="horz" wrap="square" lIns="98234" tIns="49117" rIns="98234" bIns="49117"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ransition>
    <p:wheel spokes="2"/>
  </p:transition>
  <p:timing>
    <p:tnLst>
      <p:par>
        <p:cTn id="1" dur="indefinite" restart="never" nodeType="tmRoot"/>
      </p:par>
    </p:tnLst>
  </p:timing>
  <p:txStyles>
    <p:titleStyle>
      <a:lvl1pPr algn="ctr" defTabSz="982663" rtl="0" fontAlgn="base">
        <a:spcBef>
          <a:spcPct val="0"/>
        </a:spcBef>
        <a:spcAft>
          <a:spcPct val="0"/>
        </a:spcAft>
        <a:defRPr sz="4700">
          <a:solidFill>
            <a:schemeClr val="tx2"/>
          </a:solidFill>
          <a:effectLst>
            <a:outerShdw blurRad="38100" dist="38100" dir="2700000" algn="tl">
              <a:srgbClr val="000000"/>
            </a:outerShdw>
          </a:effectLst>
          <a:latin typeface="+mj-lt"/>
          <a:ea typeface="+mj-ea"/>
          <a:cs typeface="+mj-cs"/>
        </a:defRPr>
      </a:lvl1pPr>
      <a:lvl2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2pPr>
      <a:lvl3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3pPr>
      <a:lvl4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4pPr>
      <a:lvl5pPr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5pPr>
      <a:lvl6pPr marL="4572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6pPr>
      <a:lvl7pPr marL="9144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7pPr>
      <a:lvl8pPr marL="13716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8pPr>
      <a:lvl9pPr marL="1828800" algn="ctr" defTabSz="982663" rtl="0" fontAlgn="base">
        <a:spcBef>
          <a:spcPct val="0"/>
        </a:spcBef>
        <a:spcAft>
          <a:spcPct val="0"/>
        </a:spcAft>
        <a:defRPr sz="4700">
          <a:solidFill>
            <a:schemeClr val="tx2"/>
          </a:solidFill>
          <a:effectLst>
            <a:outerShdw blurRad="38100" dist="38100" dir="2700000" algn="tl">
              <a:srgbClr val="000000"/>
            </a:outerShdw>
          </a:effectLst>
          <a:latin typeface="Arial" charset="0"/>
          <a:cs typeface="Arial" charset="0"/>
        </a:defRPr>
      </a:lvl9pPr>
    </p:titleStyle>
    <p:bodyStyle>
      <a:lvl1pPr marL="368300" indent="-368300" algn="l" defTabSz="982663" rtl="0" fontAlgn="base">
        <a:spcBef>
          <a:spcPct val="20000"/>
        </a:spcBef>
        <a:spcAft>
          <a:spcPct val="0"/>
        </a:spcAft>
        <a:buClr>
          <a:schemeClr val="hlink"/>
        </a:buClr>
        <a:buFont typeface="Wingdings" pitchFamily="2" charset="2"/>
        <a:buBlip>
          <a:blip r:embed="rId15"/>
        </a:buBlip>
        <a:defRPr sz="3400">
          <a:solidFill>
            <a:schemeClr val="tx1"/>
          </a:solidFill>
          <a:effectLst>
            <a:outerShdw blurRad="38100" dist="38100" dir="2700000" algn="tl">
              <a:srgbClr val="000000"/>
            </a:outerShdw>
          </a:effectLst>
          <a:latin typeface="+mn-lt"/>
          <a:ea typeface="+mn-ea"/>
          <a:cs typeface="+mn-cs"/>
        </a:defRPr>
      </a:lvl1pPr>
      <a:lvl2pPr marL="798513" indent="-307975" algn="l" defTabSz="982663" rtl="0" fontAlgn="base">
        <a:spcBef>
          <a:spcPct val="20000"/>
        </a:spcBef>
        <a:spcAft>
          <a:spcPct val="0"/>
        </a:spcAft>
        <a:buClr>
          <a:schemeClr val="folHlink"/>
        </a:buClr>
        <a:buSzPct val="50000"/>
        <a:buFont typeface="Wingdings" pitchFamily="2" charset="2"/>
        <a:buChar char="n"/>
        <a:defRPr sz="3000">
          <a:solidFill>
            <a:schemeClr val="tx1"/>
          </a:solidFill>
          <a:effectLst>
            <a:outerShdw blurRad="38100" dist="38100" dir="2700000" algn="tl">
              <a:srgbClr val="000000"/>
            </a:outerShdw>
          </a:effectLst>
          <a:latin typeface="+mn-lt"/>
          <a:cs typeface="+mn-cs"/>
        </a:defRPr>
      </a:lvl2pPr>
      <a:lvl3pPr marL="1227138" indent="-244475" algn="l" defTabSz="982663" rtl="0" fontAlgn="base">
        <a:spcBef>
          <a:spcPct val="20000"/>
        </a:spcBef>
        <a:spcAft>
          <a:spcPct val="0"/>
        </a:spcAft>
        <a:buClr>
          <a:schemeClr val="hlink"/>
        </a:buClr>
        <a:buFont typeface="Wingdings" pitchFamily="2" charset="2"/>
        <a:buBlip>
          <a:blip r:embed="rId15"/>
        </a:buBlip>
        <a:defRPr sz="2600">
          <a:solidFill>
            <a:schemeClr val="tx1"/>
          </a:solidFill>
          <a:effectLst>
            <a:outerShdw blurRad="38100" dist="38100" dir="2700000" algn="tl">
              <a:srgbClr val="000000"/>
            </a:outerShdw>
          </a:effectLst>
          <a:latin typeface="+mn-lt"/>
          <a:cs typeface="+mn-cs"/>
        </a:defRPr>
      </a:lvl3pPr>
      <a:lvl4pPr marL="1719263" indent="-246063" algn="l" defTabSz="982663" rtl="0" fontAlgn="base">
        <a:spcBef>
          <a:spcPct val="20000"/>
        </a:spcBef>
        <a:spcAft>
          <a:spcPct val="0"/>
        </a:spcAft>
        <a:buClr>
          <a:schemeClr val="folHlink"/>
        </a:buClr>
        <a:buSzPct val="50000"/>
        <a:buFont typeface="Wingdings" pitchFamily="2" charset="2"/>
        <a:buChar char="n"/>
        <a:defRPr sz="2100">
          <a:solidFill>
            <a:schemeClr val="tx1"/>
          </a:solidFill>
          <a:effectLst>
            <a:outerShdw blurRad="38100" dist="38100" dir="2700000" algn="tl">
              <a:srgbClr val="000000"/>
            </a:outerShdw>
          </a:effectLst>
          <a:latin typeface="+mn-lt"/>
          <a:cs typeface="+mn-cs"/>
        </a:defRPr>
      </a:lvl4pPr>
      <a:lvl5pPr marL="22098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5pPr>
      <a:lvl6pPr marL="26670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6pPr>
      <a:lvl7pPr marL="31242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7pPr>
      <a:lvl8pPr marL="35814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8pPr>
      <a:lvl9pPr marL="4038600" indent="-244475" algn="l" defTabSz="982663" rtl="0" fontAlgn="base">
        <a:spcBef>
          <a:spcPct val="20000"/>
        </a:spcBef>
        <a:spcAft>
          <a:spcPct val="0"/>
        </a:spcAft>
        <a:buClr>
          <a:schemeClr val="hlink"/>
        </a:buClr>
        <a:buFont typeface="Wingdings" pitchFamily="2" charset="2"/>
        <a:buBlip>
          <a:blip r:embed="rId15"/>
        </a:buBlip>
        <a:defRPr sz="21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265" name="Picture 9" descr="micro cells1"/>
          <p:cNvPicPr>
            <a:picLocks noChangeAspect="1" noChangeArrowheads="1"/>
          </p:cNvPicPr>
          <p:nvPr/>
        </p:nvPicPr>
        <p:blipFill>
          <a:blip r:embed="rId3" cstate="print"/>
          <a:srcRect r="2711" b="3751"/>
          <a:stretch>
            <a:fillRect/>
          </a:stretch>
        </p:blipFill>
        <p:spPr bwMode="auto">
          <a:xfrm>
            <a:off x="4746625" y="3644900"/>
            <a:ext cx="5129213" cy="3670300"/>
          </a:xfrm>
          <a:prstGeom prst="rect">
            <a:avLst/>
          </a:prstGeom>
          <a:noFill/>
        </p:spPr>
      </p:pic>
      <p:pic>
        <p:nvPicPr>
          <p:cNvPr id="608264" name="Picture 8" descr="cells fluorescent"/>
          <p:cNvPicPr>
            <a:picLocks noChangeAspect="1" noChangeArrowheads="1"/>
          </p:cNvPicPr>
          <p:nvPr/>
        </p:nvPicPr>
        <p:blipFill>
          <a:blip r:embed="rId4" cstate="print"/>
          <a:srcRect/>
          <a:stretch>
            <a:fillRect/>
          </a:stretch>
        </p:blipFill>
        <p:spPr bwMode="auto">
          <a:xfrm>
            <a:off x="0" y="0"/>
            <a:ext cx="4862513" cy="3648075"/>
          </a:xfrm>
          <a:prstGeom prst="rect">
            <a:avLst/>
          </a:prstGeom>
          <a:noFill/>
        </p:spPr>
      </p:pic>
      <p:sp>
        <p:nvSpPr>
          <p:cNvPr id="608260" name="Rectangle 4"/>
          <p:cNvSpPr>
            <a:spLocks noGrp="1" noChangeArrowheads="1"/>
          </p:cNvSpPr>
          <p:nvPr>
            <p:ph type="ctrTitle"/>
          </p:nvPr>
        </p:nvSpPr>
        <p:spPr>
          <a:xfrm>
            <a:off x="0" y="1752600"/>
            <a:ext cx="8393113" cy="1852613"/>
          </a:xfrm>
        </p:spPr>
        <p:txBody>
          <a:bodyPr/>
          <a:lstStyle/>
          <a:p>
            <a:r>
              <a:rPr lang="en-US" sz="6600">
                <a:solidFill>
                  <a:srgbClr val="000000"/>
                </a:solidFill>
                <a:effectLst>
                  <a:outerShdw blurRad="38100" dist="38100" dir="2700000" algn="tl">
                    <a:srgbClr val="FFFFFF"/>
                  </a:outerShdw>
                </a:effectLst>
                <a:latin typeface="Rockwell Extra Bold" pitchFamily="18" charset="0"/>
              </a:rPr>
              <a:t>Cell Organelles</a:t>
            </a:r>
          </a:p>
        </p:txBody>
      </p:sp>
      <p:pic>
        <p:nvPicPr>
          <p:cNvPr id="608263" name="Picture 7" descr="MicroscopeAndKid"/>
          <p:cNvPicPr>
            <a:picLocks noChangeAspect="1" noChangeArrowheads="1"/>
          </p:cNvPicPr>
          <p:nvPr/>
        </p:nvPicPr>
        <p:blipFill>
          <a:blip r:embed="rId5" cstate="print"/>
          <a:srcRect/>
          <a:stretch>
            <a:fillRect/>
          </a:stretch>
        </p:blipFill>
        <p:spPr bwMode="auto">
          <a:xfrm>
            <a:off x="8250238" y="1828800"/>
            <a:ext cx="1625600" cy="1536700"/>
          </a:xfrm>
          <a:prstGeom prst="rect">
            <a:avLst/>
          </a:prstGeom>
          <a:noFill/>
        </p:spPr>
      </p:pic>
      <p:sp>
        <p:nvSpPr>
          <p:cNvPr id="2" name="Subtitle 1"/>
          <p:cNvSpPr>
            <a:spLocks noGrp="1"/>
          </p:cNvSpPr>
          <p:nvPr>
            <p:ph type="subTitle" sz="quarter" idx="1"/>
          </p:nvPr>
        </p:nvSpPr>
        <p:spPr/>
        <p:txBody>
          <a:bodyPr/>
          <a:lstStyle/>
          <a:p>
            <a:endParaRPr lang="en-US"/>
          </a:p>
        </p:txBody>
      </p:sp>
    </p:spTree>
  </p:cSld>
  <p:clrMapOvr>
    <a:masterClrMapping/>
  </p:clrMapOvr>
  <p:transition>
    <p:wheel spokes="2"/>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sz="6100">
                <a:solidFill>
                  <a:schemeClr val="hlink"/>
                </a:solidFill>
                <a:latin typeface="Arial Black" pitchFamily="34" charset="0"/>
              </a:rPr>
              <a:t>Mitochondria</a:t>
            </a:r>
          </a:p>
        </p:txBody>
      </p:sp>
      <p:sp>
        <p:nvSpPr>
          <p:cNvPr id="533508" name="Rectangle 4"/>
          <p:cNvSpPr>
            <a:spLocks noGrp="1" noChangeArrowheads="1"/>
          </p:cNvSpPr>
          <p:nvPr>
            <p:ph type="body" sz="half" idx="1"/>
          </p:nvPr>
        </p:nvSpPr>
        <p:spPr>
          <a:xfrm>
            <a:off x="493713" y="1706563"/>
            <a:ext cx="4360862" cy="4837112"/>
          </a:xfrm>
        </p:spPr>
        <p:txBody>
          <a:bodyPr/>
          <a:lstStyle/>
          <a:p>
            <a:pPr>
              <a:lnSpc>
                <a:spcPct val="90000"/>
              </a:lnSpc>
            </a:pPr>
            <a:r>
              <a:rPr lang="en-US" sz="3000"/>
              <a:t>“Powerhouse of the cell”</a:t>
            </a:r>
          </a:p>
          <a:p>
            <a:pPr>
              <a:lnSpc>
                <a:spcPct val="90000"/>
              </a:lnSpc>
            </a:pPr>
            <a:r>
              <a:rPr lang="en-US" sz="3000">
                <a:solidFill>
                  <a:srgbClr val="FF0066"/>
                </a:solidFill>
              </a:rPr>
              <a:t>Cellular respiration</a:t>
            </a:r>
            <a:r>
              <a:rPr lang="en-US" sz="3000"/>
              <a:t> occurs here to release energy for the cell to use</a:t>
            </a:r>
          </a:p>
          <a:p>
            <a:pPr>
              <a:lnSpc>
                <a:spcPct val="90000"/>
              </a:lnSpc>
            </a:pPr>
            <a:r>
              <a:rPr lang="en-US" sz="3000"/>
              <a:t>Bound by a double membrane</a:t>
            </a:r>
          </a:p>
          <a:p>
            <a:pPr>
              <a:lnSpc>
                <a:spcPct val="90000"/>
              </a:lnSpc>
            </a:pPr>
            <a:r>
              <a:rPr lang="en-US" sz="3000"/>
              <a:t>Has its own strand of DNA</a:t>
            </a:r>
          </a:p>
        </p:txBody>
      </p:sp>
      <p:pic>
        <p:nvPicPr>
          <p:cNvPr id="533510" name="Picture 6" descr="MitochondriaPic copy"/>
          <p:cNvPicPr>
            <a:picLocks noGrp="1" noChangeAspect="1" noChangeArrowheads="1"/>
          </p:cNvPicPr>
          <p:nvPr>
            <p:ph sz="half" idx="2"/>
          </p:nvPr>
        </p:nvPicPr>
        <p:blipFill>
          <a:blip r:embed="rId3" cstate="print"/>
          <a:srcRect/>
          <a:stretch>
            <a:fillRect/>
          </a:stretch>
        </p:blipFill>
        <p:spPr>
          <a:xfrm>
            <a:off x="5337175" y="1706563"/>
            <a:ext cx="3727450" cy="4837112"/>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3508">
                                            <p:txEl>
                                              <p:pRg st="0" end="0"/>
                                            </p:txEl>
                                          </p:spTgt>
                                        </p:tgtEl>
                                        <p:attrNameLst>
                                          <p:attrName>style.visibility</p:attrName>
                                        </p:attrNameLst>
                                      </p:cBhvr>
                                      <p:to>
                                        <p:strVal val="visible"/>
                                      </p:to>
                                    </p:set>
                                    <p:anim calcmode="lin" valueType="num">
                                      <p:cBhvr additive="base">
                                        <p:cTn id="7" dur="500" fill="hold"/>
                                        <p:tgtEl>
                                          <p:spTgt spid="533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3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33510"/>
                                        </p:tgtEl>
                                        <p:attrNameLst>
                                          <p:attrName>style.visibility</p:attrName>
                                        </p:attrNameLst>
                                      </p:cBhvr>
                                      <p:to>
                                        <p:strVal val="visible"/>
                                      </p:to>
                                    </p:set>
                                    <p:anim calcmode="lin" valueType="num">
                                      <p:cBhvr>
                                        <p:cTn id="13" dur="500" decel="50000" fill="hold">
                                          <p:stCondLst>
                                            <p:cond delay="0"/>
                                          </p:stCondLst>
                                        </p:cTn>
                                        <p:tgtEl>
                                          <p:spTgt spid="53351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3351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33510"/>
                                        </p:tgtEl>
                                        <p:attrNameLst>
                                          <p:attrName>ppt_w</p:attrName>
                                        </p:attrNameLst>
                                      </p:cBhvr>
                                      <p:tavLst>
                                        <p:tav tm="0">
                                          <p:val>
                                            <p:strVal val="#ppt_w*.05"/>
                                          </p:val>
                                        </p:tav>
                                        <p:tav tm="100000">
                                          <p:val>
                                            <p:strVal val="#ppt_w"/>
                                          </p:val>
                                        </p:tav>
                                      </p:tavLst>
                                    </p:anim>
                                    <p:anim calcmode="lin" valueType="num">
                                      <p:cBhvr>
                                        <p:cTn id="16" dur="1000" fill="hold"/>
                                        <p:tgtEl>
                                          <p:spTgt spid="53351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3351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3351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3351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335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33508">
                                            <p:txEl>
                                              <p:pRg st="1" end="1"/>
                                            </p:txEl>
                                          </p:spTgt>
                                        </p:tgtEl>
                                        <p:attrNameLst>
                                          <p:attrName>style.visibility</p:attrName>
                                        </p:attrNameLst>
                                      </p:cBhvr>
                                      <p:to>
                                        <p:strVal val="visible"/>
                                      </p:to>
                                    </p:set>
                                    <p:anim calcmode="lin" valueType="num">
                                      <p:cBhvr additive="base">
                                        <p:cTn id="25" dur="500" fill="hold"/>
                                        <p:tgtEl>
                                          <p:spTgt spid="53350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3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33508">
                                            <p:txEl>
                                              <p:pRg st="2" end="2"/>
                                            </p:txEl>
                                          </p:spTgt>
                                        </p:tgtEl>
                                        <p:attrNameLst>
                                          <p:attrName>style.visibility</p:attrName>
                                        </p:attrNameLst>
                                      </p:cBhvr>
                                      <p:to>
                                        <p:strVal val="visible"/>
                                      </p:to>
                                    </p:set>
                                    <p:anim calcmode="lin" valueType="num">
                                      <p:cBhvr additive="base">
                                        <p:cTn id="31" dur="500" fill="hold"/>
                                        <p:tgtEl>
                                          <p:spTgt spid="53350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3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33508">
                                            <p:txEl>
                                              <p:pRg st="3" end="3"/>
                                            </p:txEl>
                                          </p:spTgt>
                                        </p:tgtEl>
                                        <p:attrNameLst>
                                          <p:attrName>style.visibility</p:attrName>
                                        </p:attrNameLst>
                                      </p:cBhvr>
                                      <p:to>
                                        <p:strVal val="visible"/>
                                      </p:to>
                                    </p:set>
                                    <p:anim calcmode="lin" valueType="num">
                                      <p:cBhvr additive="base">
                                        <p:cTn id="37" dur="500" fill="hold"/>
                                        <p:tgtEl>
                                          <p:spTgt spid="533508">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3350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8" name="Picture 6" descr="chloroedit"/>
          <p:cNvPicPr>
            <a:picLocks noGrp="1" noChangeAspect="1" noChangeArrowheads="1"/>
          </p:cNvPicPr>
          <p:nvPr>
            <p:ph sz="half" idx="2"/>
          </p:nvPr>
        </p:nvPicPr>
        <p:blipFill>
          <a:blip r:embed="rId3" cstate="print"/>
          <a:srcRect t="5011"/>
          <a:stretch>
            <a:fillRect/>
          </a:stretch>
        </p:blipFill>
        <p:spPr>
          <a:xfrm>
            <a:off x="4362450" y="1941513"/>
            <a:ext cx="5513388" cy="4441825"/>
          </a:xfrm>
          <a:noFill/>
          <a:ln/>
        </p:spPr>
      </p:pic>
      <p:sp>
        <p:nvSpPr>
          <p:cNvPr id="535554" name="Rectangle 2"/>
          <p:cNvSpPr>
            <a:spLocks noGrp="1" noChangeArrowheads="1"/>
          </p:cNvSpPr>
          <p:nvPr>
            <p:ph type="title"/>
          </p:nvPr>
        </p:nvSpPr>
        <p:spPr/>
        <p:txBody>
          <a:bodyPr/>
          <a:lstStyle/>
          <a:p>
            <a:r>
              <a:rPr lang="en-US" sz="6100">
                <a:solidFill>
                  <a:schemeClr val="hlink"/>
                </a:solidFill>
                <a:latin typeface="Arial Black" pitchFamily="34" charset="0"/>
              </a:rPr>
              <a:t>Chloroplast</a:t>
            </a:r>
          </a:p>
        </p:txBody>
      </p:sp>
      <p:sp>
        <p:nvSpPr>
          <p:cNvPr id="535556" name="Rectangle 4"/>
          <p:cNvSpPr>
            <a:spLocks noGrp="1" noChangeArrowheads="1"/>
          </p:cNvSpPr>
          <p:nvPr>
            <p:ph type="body" sz="half" idx="1"/>
          </p:nvPr>
        </p:nvSpPr>
        <p:spPr>
          <a:xfrm>
            <a:off x="214313" y="1676400"/>
            <a:ext cx="4360862" cy="4837113"/>
          </a:xfrm>
        </p:spPr>
        <p:txBody>
          <a:bodyPr/>
          <a:lstStyle/>
          <a:p>
            <a:r>
              <a:rPr lang="en-US" sz="3000"/>
              <a:t>Found only in plant cells</a:t>
            </a:r>
          </a:p>
          <a:p>
            <a:r>
              <a:rPr lang="en-US" sz="3000"/>
              <a:t>Contains the green pigment </a:t>
            </a:r>
            <a:r>
              <a:rPr lang="en-US" sz="3000">
                <a:solidFill>
                  <a:srgbClr val="00CC00"/>
                </a:solidFill>
              </a:rPr>
              <a:t>chlorophyll</a:t>
            </a:r>
          </a:p>
          <a:p>
            <a:r>
              <a:rPr lang="en-US" sz="3000"/>
              <a:t>Site of food (</a:t>
            </a:r>
            <a:r>
              <a:rPr lang="en-US" sz="3000">
                <a:solidFill>
                  <a:srgbClr val="FF0066"/>
                </a:solidFill>
              </a:rPr>
              <a:t>glucose</a:t>
            </a:r>
            <a:r>
              <a:rPr lang="en-US" sz="3000"/>
              <a:t>) production</a:t>
            </a:r>
          </a:p>
          <a:p>
            <a:r>
              <a:rPr lang="en-US" sz="3000"/>
              <a:t>Bound by a double membrane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5556">
                                            <p:txEl>
                                              <p:pRg st="0" end="0"/>
                                            </p:txEl>
                                          </p:spTgt>
                                        </p:tgtEl>
                                        <p:attrNameLst>
                                          <p:attrName>style.visibility</p:attrName>
                                        </p:attrNameLst>
                                      </p:cBhvr>
                                      <p:to>
                                        <p:strVal val="visible"/>
                                      </p:to>
                                    </p:set>
                                    <p:anim calcmode="lin" valueType="num">
                                      <p:cBhvr additive="base">
                                        <p:cTn id="7" dur="500" fill="hold"/>
                                        <p:tgtEl>
                                          <p:spTgt spid="535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5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35558"/>
                                        </p:tgtEl>
                                        <p:attrNameLst>
                                          <p:attrName>style.visibility</p:attrName>
                                        </p:attrNameLst>
                                      </p:cBhvr>
                                      <p:to>
                                        <p:strVal val="visible"/>
                                      </p:to>
                                    </p:set>
                                    <p:anim calcmode="lin" valueType="num">
                                      <p:cBhvr>
                                        <p:cTn id="13" dur="1000" fill="hold"/>
                                        <p:tgtEl>
                                          <p:spTgt spid="535558"/>
                                        </p:tgtEl>
                                        <p:attrNameLst>
                                          <p:attrName>ppt_w</p:attrName>
                                        </p:attrNameLst>
                                      </p:cBhvr>
                                      <p:tavLst>
                                        <p:tav tm="0">
                                          <p:val>
                                            <p:strVal val="#ppt_w+.3"/>
                                          </p:val>
                                        </p:tav>
                                        <p:tav tm="100000">
                                          <p:val>
                                            <p:strVal val="#ppt_w"/>
                                          </p:val>
                                        </p:tav>
                                      </p:tavLst>
                                    </p:anim>
                                    <p:anim calcmode="lin" valueType="num">
                                      <p:cBhvr>
                                        <p:cTn id="14" dur="1000" fill="hold"/>
                                        <p:tgtEl>
                                          <p:spTgt spid="535558"/>
                                        </p:tgtEl>
                                        <p:attrNameLst>
                                          <p:attrName>ppt_h</p:attrName>
                                        </p:attrNameLst>
                                      </p:cBhvr>
                                      <p:tavLst>
                                        <p:tav tm="0">
                                          <p:val>
                                            <p:strVal val="#ppt_h"/>
                                          </p:val>
                                        </p:tav>
                                        <p:tav tm="100000">
                                          <p:val>
                                            <p:strVal val="#ppt_h"/>
                                          </p:val>
                                        </p:tav>
                                      </p:tavLst>
                                    </p:anim>
                                    <p:animEffect transition="in" filter="fade">
                                      <p:cBhvr>
                                        <p:cTn id="15" dur="1000"/>
                                        <p:tgtEl>
                                          <p:spTgt spid="53555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35556">
                                            <p:txEl>
                                              <p:pRg st="1" end="1"/>
                                            </p:txEl>
                                          </p:spTgt>
                                        </p:tgtEl>
                                        <p:attrNameLst>
                                          <p:attrName>style.visibility</p:attrName>
                                        </p:attrNameLst>
                                      </p:cBhvr>
                                      <p:to>
                                        <p:strVal val="visible"/>
                                      </p:to>
                                    </p:set>
                                    <p:anim calcmode="lin" valueType="num">
                                      <p:cBhvr additive="base">
                                        <p:cTn id="20" dur="500" fill="hold"/>
                                        <p:tgtEl>
                                          <p:spTgt spid="53555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35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35556">
                                            <p:txEl>
                                              <p:pRg st="2" end="2"/>
                                            </p:txEl>
                                          </p:spTgt>
                                        </p:tgtEl>
                                        <p:attrNameLst>
                                          <p:attrName>style.visibility</p:attrName>
                                        </p:attrNameLst>
                                      </p:cBhvr>
                                      <p:to>
                                        <p:strVal val="visible"/>
                                      </p:to>
                                    </p:set>
                                    <p:anim calcmode="lin" valueType="num">
                                      <p:cBhvr additive="base">
                                        <p:cTn id="26" dur="500" fill="hold"/>
                                        <p:tgtEl>
                                          <p:spTgt spid="535556">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355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35556">
                                            <p:txEl>
                                              <p:pRg st="3" end="3"/>
                                            </p:txEl>
                                          </p:spTgt>
                                        </p:tgtEl>
                                        <p:attrNameLst>
                                          <p:attrName>style.visibility</p:attrName>
                                        </p:attrNameLst>
                                      </p:cBhvr>
                                      <p:to>
                                        <p:strVal val="visible"/>
                                      </p:to>
                                    </p:set>
                                    <p:anim calcmode="lin" valueType="num">
                                      <p:cBhvr additive="base">
                                        <p:cTn id="32" dur="500" fill="hold"/>
                                        <p:tgtEl>
                                          <p:spTgt spid="535556">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355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sz="6100">
                <a:solidFill>
                  <a:schemeClr val="hlink"/>
                </a:solidFill>
                <a:latin typeface="Arial Black" pitchFamily="34" charset="0"/>
              </a:rPr>
              <a:t>Cell Wall</a:t>
            </a:r>
          </a:p>
        </p:txBody>
      </p:sp>
      <p:sp>
        <p:nvSpPr>
          <p:cNvPr id="537604" name="Rectangle 4"/>
          <p:cNvSpPr>
            <a:spLocks noGrp="1" noChangeArrowheads="1"/>
          </p:cNvSpPr>
          <p:nvPr>
            <p:ph type="body" sz="half" idx="1"/>
          </p:nvPr>
        </p:nvSpPr>
        <p:spPr>
          <a:xfrm>
            <a:off x="493713" y="1706563"/>
            <a:ext cx="4360862" cy="4837112"/>
          </a:xfrm>
        </p:spPr>
        <p:txBody>
          <a:bodyPr/>
          <a:lstStyle/>
          <a:p>
            <a:r>
              <a:rPr lang="en-US" sz="3000"/>
              <a:t>Found in </a:t>
            </a:r>
            <a:r>
              <a:rPr lang="en-US" sz="3000">
                <a:solidFill>
                  <a:srgbClr val="00CC00"/>
                </a:solidFill>
              </a:rPr>
              <a:t>plant</a:t>
            </a:r>
            <a:r>
              <a:rPr lang="en-US" sz="3000"/>
              <a:t> and </a:t>
            </a:r>
            <a:r>
              <a:rPr lang="en-US" sz="3000">
                <a:solidFill>
                  <a:srgbClr val="CC3300"/>
                </a:solidFill>
              </a:rPr>
              <a:t>bacterial</a:t>
            </a:r>
            <a:r>
              <a:rPr lang="en-US" sz="3000"/>
              <a:t> cells</a:t>
            </a:r>
          </a:p>
          <a:p>
            <a:r>
              <a:rPr lang="en-US" sz="3000"/>
              <a:t>Rigid, protective barrier</a:t>
            </a:r>
          </a:p>
          <a:p>
            <a:r>
              <a:rPr lang="en-US" sz="3000"/>
              <a:t>Located </a:t>
            </a:r>
            <a:r>
              <a:rPr lang="en-US" sz="3000" u="sng"/>
              <a:t>outside</a:t>
            </a:r>
            <a:r>
              <a:rPr lang="en-US" sz="3000"/>
              <a:t> of the cell membrane</a:t>
            </a:r>
          </a:p>
          <a:p>
            <a:r>
              <a:rPr lang="en-US" sz="3000"/>
              <a:t>Made of cellulose (</a:t>
            </a:r>
            <a:r>
              <a:rPr lang="en-US" sz="3000">
                <a:solidFill>
                  <a:schemeClr val="folHlink"/>
                </a:solidFill>
              </a:rPr>
              <a:t>fiber</a:t>
            </a:r>
            <a:r>
              <a:rPr lang="en-US" sz="3000"/>
              <a:t>)</a:t>
            </a:r>
          </a:p>
        </p:txBody>
      </p:sp>
      <p:pic>
        <p:nvPicPr>
          <p:cNvPr id="537606" name="Picture 6" descr="cell_wall_pic"/>
          <p:cNvPicPr>
            <a:picLocks noGrp="1" noChangeAspect="1" noChangeArrowheads="1"/>
          </p:cNvPicPr>
          <p:nvPr>
            <p:ph sz="half" idx="2"/>
          </p:nvPr>
        </p:nvPicPr>
        <p:blipFill>
          <a:blip r:embed="rId3" cstate="print"/>
          <a:srcRect r="3693" b="4572"/>
          <a:stretch>
            <a:fillRect/>
          </a:stretch>
        </p:blipFill>
        <p:spPr>
          <a:xfrm>
            <a:off x="5016500" y="2286000"/>
            <a:ext cx="4859338" cy="4084638"/>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7604">
                                            <p:txEl>
                                              <p:pRg st="0" end="0"/>
                                            </p:txEl>
                                          </p:spTgt>
                                        </p:tgtEl>
                                        <p:attrNameLst>
                                          <p:attrName>style.visibility</p:attrName>
                                        </p:attrNameLst>
                                      </p:cBhvr>
                                      <p:to>
                                        <p:strVal val="visible"/>
                                      </p:to>
                                    </p:set>
                                    <p:anim calcmode="lin" valueType="num">
                                      <p:cBhvr additive="base">
                                        <p:cTn id="7" dur="500" fill="hold"/>
                                        <p:tgtEl>
                                          <p:spTgt spid="5376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7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537606"/>
                                        </p:tgtEl>
                                        <p:attrNameLst>
                                          <p:attrName>style.visibility</p:attrName>
                                        </p:attrNameLst>
                                      </p:cBhvr>
                                      <p:to>
                                        <p:strVal val="visible"/>
                                      </p:to>
                                    </p:set>
                                    <p:animEffect transition="in" filter="wedge">
                                      <p:cBhvr>
                                        <p:cTn id="13" dur="2000"/>
                                        <p:tgtEl>
                                          <p:spTgt spid="53760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37604">
                                            <p:txEl>
                                              <p:pRg st="1" end="1"/>
                                            </p:txEl>
                                          </p:spTgt>
                                        </p:tgtEl>
                                        <p:attrNameLst>
                                          <p:attrName>style.visibility</p:attrName>
                                        </p:attrNameLst>
                                      </p:cBhvr>
                                      <p:to>
                                        <p:strVal val="visible"/>
                                      </p:to>
                                    </p:set>
                                    <p:anim calcmode="lin" valueType="num">
                                      <p:cBhvr additive="base">
                                        <p:cTn id="18" dur="500" fill="hold"/>
                                        <p:tgtEl>
                                          <p:spTgt spid="53760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7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37604">
                                            <p:txEl>
                                              <p:pRg st="2" end="2"/>
                                            </p:txEl>
                                          </p:spTgt>
                                        </p:tgtEl>
                                        <p:attrNameLst>
                                          <p:attrName>style.visibility</p:attrName>
                                        </p:attrNameLst>
                                      </p:cBhvr>
                                      <p:to>
                                        <p:strVal val="visible"/>
                                      </p:to>
                                    </p:set>
                                    <p:anim calcmode="lin" valueType="num">
                                      <p:cBhvr additive="base">
                                        <p:cTn id="24" dur="500" fill="hold"/>
                                        <p:tgtEl>
                                          <p:spTgt spid="53760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376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37604">
                                            <p:txEl>
                                              <p:pRg st="3" end="3"/>
                                            </p:txEl>
                                          </p:spTgt>
                                        </p:tgtEl>
                                        <p:attrNameLst>
                                          <p:attrName>style.visibility</p:attrName>
                                        </p:attrNameLst>
                                      </p:cBhvr>
                                      <p:to>
                                        <p:strVal val="visible"/>
                                      </p:to>
                                    </p:set>
                                    <p:anim calcmode="lin" valueType="num">
                                      <p:cBhvr additive="base">
                                        <p:cTn id="30" dur="500" fill="hold"/>
                                        <p:tgtEl>
                                          <p:spTgt spid="53760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3760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sz="6100">
                <a:solidFill>
                  <a:schemeClr val="hlink"/>
                </a:solidFill>
                <a:latin typeface="Arial Black" pitchFamily="34" charset="0"/>
              </a:rPr>
              <a:t>Vacuoles</a:t>
            </a:r>
          </a:p>
        </p:txBody>
      </p:sp>
      <p:sp>
        <p:nvSpPr>
          <p:cNvPr id="543748" name="Rectangle 4"/>
          <p:cNvSpPr>
            <a:spLocks noGrp="1" noChangeArrowheads="1"/>
          </p:cNvSpPr>
          <p:nvPr>
            <p:ph type="body" sz="half" idx="1"/>
          </p:nvPr>
        </p:nvSpPr>
        <p:spPr>
          <a:xfrm>
            <a:off x="493713" y="1706563"/>
            <a:ext cx="4360862" cy="4837112"/>
          </a:xfrm>
        </p:spPr>
        <p:txBody>
          <a:bodyPr/>
          <a:lstStyle/>
          <a:p>
            <a:r>
              <a:rPr lang="en-US" sz="3000"/>
              <a:t>Large </a:t>
            </a:r>
            <a:r>
              <a:rPr lang="en-US" sz="3000" u="sng"/>
              <a:t>central</a:t>
            </a:r>
            <a:r>
              <a:rPr lang="en-US" sz="3000"/>
              <a:t> vacuole usually in </a:t>
            </a:r>
            <a:r>
              <a:rPr lang="en-US" sz="3000">
                <a:solidFill>
                  <a:srgbClr val="00CC00"/>
                </a:solidFill>
              </a:rPr>
              <a:t>plant</a:t>
            </a:r>
            <a:r>
              <a:rPr lang="en-US" sz="3000"/>
              <a:t> cells</a:t>
            </a:r>
          </a:p>
          <a:p>
            <a:r>
              <a:rPr lang="en-US" sz="3000"/>
              <a:t>Many smaller vacuoles in </a:t>
            </a:r>
            <a:r>
              <a:rPr lang="en-US" sz="3000">
                <a:solidFill>
                  <a:srgbClr val="FF0066"/>
                </a:solidFill>
              </a:rPr>
              <a:t>animal</a:t>
            </a:r>
            <a:r>
              <a:rPr lang="en-US" sz="3000"/>
              <a:t> cells</a:t>
            </a:r>
          </a:p>
          <a:p>
            <a:r>
              <a:rPr lang="en-US" sz="3000"/>
              <a:t>Storage container for water, food, </a:t>
            </a:r>
            <a:r>
              <a:rPr lang="en-US" sz="3000">
                <a:solidFill>
                  <a:schemeClr val="folHlink"/>
                </a:solidFill>
              </a:rPr>
              <a:t>enzymes</a:t>
            </a:r>
            <a:r>
              <a:rPr lang="en-US" sz="3000"/>
              <a:t>, wastes, pigments, etc.</a:t>
            </a:r>
          </a:p>
        </p:txBody>
      </p:sp>
      <p:pic>
        <p:nvPicPr>
          <p:cNvPr id="543750" name="Picture 6" descr="vacuole"/>
          <p:cNvPicPr>
            <a:picLocks noGrp="1" noChangeAspect="1" noChangeArrowheads="1"/>
          </p:cNvPicPr>
          <p:nvPr>
            <p:ph sz="half" idx="2"/>
          </p:nvPr>
        </p:nvPicPr>
        <p:blipFill>
          <a:blip r:embed="rId3" cstate="print"/>
          <a:srcRect/>
          <a:stretch>
            <a:fillRect/>
          </a:stretch>
        </p:blipFill>
        <p:spPr>
          <a:xfrm>
            <a:off x="5019675" y="1625600"/>
            <a:ext cx="4486275" cy="3697288"/>
          </a:xfrm>
          <a:noFill/>
          <a:ln/>
        </p:spPr>
      </p:pic>
      <p:sp>
        <p:nvSpPr>
          <p:cNvPr id="543751" name="Text Box 7"/>
          <p:cNvSpPr txBox="1">
            <a:spLocks noChangeArrowheads="1"/>
          </p:cNvSpPr>
          <p:nvPr/>
        </p:nvSpPr>
        <p:spPr bwMode="auto">
          <a:xfrm>
            <a:off x="5019675" y="5689600"/>
            <a:ext cx="4527550" cy="749300"/>
          </a:xfrm>
          <a:prstGeom prst="rect">
            <a:avLst/>
          </a:prstGeom>
          <a:noFill/>
          <a:ln w="9525">
            <a:solidFill>
              <a:schemeClr val="tx1"/>
            </a:solidFill>
            <a:prstDash val="lgDashDot"/>
            <a:miter lim="800000"/>
            <a:headEnd/>
            <a:tailEnd/>
          </a:ln>
          <a:effectLst/>
        </p:spPr>
        <p:txBody>
          <a:bodyPr lIns="98234" tIns="49117" rIns="98234" bIns="49117">
            <a:spAutoFit/>
          </a:bodyPr>
          <a:lstStyle/>
          <a:p>
            <a:pPr algn="ctr" defTabSz="982663" eaLnBrk="0" hangingPunct="0">
              <a:spcBef>
                <a:spcPct val="50000"/>
              </a:spcBef>
            </a:pPr>
            <a:r>
              <a:rPr lang="en-US" sz="2100">
                <a:solidFill>
                  <a:srgbClr val="FF3399"/>
                </a:solidFill>
              </a:rPr>
              <a:t>What type of microscope may have been used to take this picture?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3748">
                                            <p:txEl>
                                              <p:pRg st="0" end="0"/>
                                            </p:txEl>
                                          </p:spTgt>
                                        </p:tgtEl>
                                        <p:attrNameLst>
                                          <p:attrName>style.visibility</p:attrName>
                                        </p:attrNameLst>
                                      </p:cBhvr>
                                      <p:to>
                                        <p:strVal val="visible"/>
                                      </p:to>
                                    </p:set>
                                    <p:anim calcmode="lin" valueType="num">
                                      <p:cBhvr additive="base">
                                        <p:cTn id="7" dur="500" fill="hold"/>
                                        <p:tgtEl>
                                          <p:spTgt spid="5437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3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43750"/>
                                        </p:tgtEl>
                                        <p:attrNameLst>
                                          <p:attrName>style.visibility</p:attrName>
                                        </p:attrNameLst>
                                      </p:cBhvr>
                                      <p:to>
                                        <p:strVal val="visible"/>
                                      </p:to>
                                    </p:set>
                                    <p:animEffect transition="in" filter="blinds(horizontal)">
                                      <p:cBhvr>
                                        <p:cTn id="13" dur="500"/>
                                        <p:tgtEl>
                                          <p:spTgt spid="5437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43748">
                                            <p:txEl>
                                              <p:pRg st="1" end="1"/>
                                            </p:txEl>
                                          </p:spTgt>
                                        </p:tgtEl>
                                        <p:attrNameLst>
                                          <p:attrName>style.visibility</p:attrName>
                                        </p:attrNameLst>
                                      </p:cBhvr>
                                      <p:to>
                                        <p:strVal val="visible"/>
                                      </p:to>
                                    </p:set>
                                    <p:anim calcmode="lin" valueType="num">
                                      <p:cBhvr additive="base">
                                        <p:cTn id="18" dur="500" fill="hold"/>
                                        <p:tgtEl>
                                          <p:spTgt spid="54374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37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43748">
                                            <p:txEl>
                                              <p:pRg st="2" end="2"/>
                                            </p:txEl>
                                          </p:spTgt>
                                        </p:tgtEl>
                                        <p:attrNameLst>
                                          <p:attrName>style.visibility</p:attrName>
                                        </p:attrNameLst>
                                      </p:cBhvr>
                                      <p:to>
                                        <p:strVal val="visible"/>
                                      </p:to>
                                    </p:set>
                                    <p:anim calcmode="lin" valueType="num">
                                      <p:cBhvr additive="base">
                                        <p:cTn id="24" dur="500" fill="hold"/>
                                        <p:tgtEl>
                                          <p:spTgt spid="54374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437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543751"/>
                                        </p:tgtEl>
                                        <p:attrNameLst>
                                          <p:attrName>style.visibility</p:attrName>
                                        </p:attrNameLst>
                                      </p:cBhvr>
                                      <p:to>
                                        <p:strVal val="visible"/>
                                      </p:to>
                                    </p:set>
                                    <p:animEffect transition="in" filter="fade">
                                      <p:cBhvr>
                                        <p:cTn id="30" dur="800" decel="100000"/>
                                        <p:tgtEl>
                                          <p:spTgt spid="543751"/>
                                        </p:tgtEl>
                                      </p:cBhvr>
                                    </p:animEffect>
                                    <p:anim calcmode="lin" valueType="num">
                                      <p:cBhvr>
                                        <p:cTn id="31" dur="800" decel="100000" fill="hold"/>
                                        <p:tgtEl>
                                          <p:spTgt spid="543751"/>
                                        </p:tgtEl>
                                        <p:attrNameLst>
                                          <p:attrName>style.rotation</p:attrName>
                                        </p:attrNameLst>
                                      </p:cBhvr>
                                      <p:tavLst>
                                        <p:tav tm="0">
                                          <p:val>
                                            <p:fltVal val="-90"/>
                                          </p:val>
                                        </p:tav>
                                        <p:tav tm="100000">
                                          <p:val>
                                            <p:fltVal val="0"/>
                                          </p:val>
                                        </p:tav>
                                      </p:tavLst>
                                    </p:anim>
                                    <p:anim calcmode="lin" valueType="num">
                                      <p:cBhvr>
                                        <p:cTn id="32" dur="800" decel="100000" fill="hold"/>
                                        <p:tgtEl>
                                          <p:spTgt spid="543751"/>
                                        </p:tgtEl>
                                        <p:attrNameLst>
                                          <p:attrName>ppt_x</p:attrName>
                                        </p:attrNameLst>
                                      </p:cBhvr>
                                      <p:tavLst>
                                        <p:tav tm="0">
                                          <p:val>
                                            <p:strVal val="#ppt_x+0.4"/>
                                          </p:val>
                                        </p:tav>
                                        <p:tav tm="100000">
                                          <p:val>
                                            <p:strVal val="#ppt_x-0.05"/>
                                          </p:val>
                                        </p:tav>
                                      </p:tavLst>
                                    </p:anim>
                                    <p:anim calcmode="lin" valueType="num">
                                      <p:cBhvr>
                                        <p:cTn id="33" dur="800" decel="100000" fill="hold"/>
                                        <p:tgtEl>
                                          <p:spTgt spid="54375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4375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437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sz="6100">
                <a:solidFill>
                  <a:schemeClr val="hlink"/>
                </a:solidFill>
                <a:latin typeface="Arial Black" pitchFamily="34" charset="0"/>
              </a:rPr>
              <a:t>Centriole</a:t>
            </a:r>
          </a:p>
        </p:txBody>
      </p:sp>
      <p:sp>
        <p:nvSpPr>
          <p:cNvPr id="540676" name="Rectangle 4"/>
          <p:cNvSpPr>
            <a:spLocks noGrp="1" noChangeArrowheads="1"/>
          </p:cNvSpPr>
          <p:nvPr>
            <p:ph type="body" sz="half" idx="1"/>
          </p:nvPr>
        </p:nvSpPr>
        <p:spPr>
          <a:xfrm>
            <a:off x="493713" y="1706563"/>
            <a:ext cx="4360862" cy="2197100"/>
          </a:xfrm>
        </p:spPr>
        <p:txBody>
          <a:bodyPr/>
          <a:lstStyle/>
          <a:p>
            <a:r>
              <a:rPr lang="en-US" sz="3000"/>
              <a:t>Aids in cell division</a:t>
            </a:r>
          </a:p>
          <a:p>
            <a:r>
              <a:rPr lang="en-US" sz="3000"/>
              <a:t>Usually found only in animal cells</a:t>
            </a:r>
          </a:p>
          <a:p>
            <a:r>
              <a:rPr lang="en-US" sz="3000"/>
              <a:t>Made of microtubules</a:t>
            </a:r>
          </a:p>
          <a:p>
            <a:pPr>
              <a:buFont typeface="Wingdings" pitchFamily="2" charset="2"/>
              <a:buNone/>
            </a:pPr>
            <a:endParaRPr lang="en-US" sz="3000"/>
          </a:p>
        </p:txBody>
      </p:sp>
      <p:pic>
        <p:nvPicPr>
          <p:cNvPr id="540678" name="Picture 6" descr="centriole_b"/>
          <p:cNvPicPr>
            <a:picLocks noGrp="1" noChangeAspect="1" noChangeArrowheads="1"/>
          </p:cNvPicPr>
          <p:nvPr>
            <p:ph sz="half" idx="2"/>
          </p:nvPr>
        </p:nvPicPr>
        <p:blipFill>
          <a:blip r:embed="rId3" cstate="print"/>
          <a:srcRect/>
          <a:stretch>
            <a:fillRect/>
          </a:stretch>
        </p:blipFill>
        <p:spPr>
          <a:xfrm>
            <a:off x="5021263" y="2643188"/>
            <a:ext cx="4360862" cy="2963862"/>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0676">
                                            <p:txEl>
                                              <p:pRg st="0" end="0"/>
                                            </p:txEl>
                                          </p:spTgt>
                                        </p:tgtEl>
                                        <p:attrNameLst>
                                          <p:attrName>style.visibility</p:attrName>
                                        </p:attrNameLst>
                                      </p:cBhvr>
                                      <p:to>
                                        <p:strVal val="visible"/>
                                      </p:to>
                                    </p:set>
                                    <p:anim calcmode="lin" valueType="num">
                                      <p:cBhvr additive="base">
                                        <p:cTn id="7" dur="500" fill="hold"/>
                                        <p:tgtEl>
                                          <p:spTgt spid="5406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06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40678"/>
                                        </p:tgtEl>
                                        <p:attrNameLst>
                                          <p:attrName>style.visibility</p:attrName>
                                        </p:attrNameLst>
                                      </p:cBhvr>
                                      <p:to>
                                        <p:strVal val="visible"/>
                                      </p:to>
                                    </p:set>
                                    <p:animEffect transition="in" filter="diamond(in)">
                                      <p:cBhvr>
                                        <p:cTn id="13" dur="2000"/>
                                        <p:tgtEl>
                                          <p:spTgt spid="5406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40676">
                                            <p:txEl>
                                              <p:pRg st="1" end="1"/>
                                            </p:txEl>
                                          </p:spTgt>
                                        </p:tgtEl>
                                        <p:attrNameLst>
                                          <p:attrName>style.visibility</p:attrName>
                                        </p:attrNameLst>
                                      </p:cBhvr>
                                      <p:to>
                                        <p:strVal val="visible"/>
                                      </p:to>
                                    </p:set>
                                    <p:anim calcmode="lin" valueType="num">
                                      <p:cBhvr additive="base">
                                        <p:cTn id="18" dur="500" fill="hold"/>
                                        <p:tgtEl>
                                          <p:spTgt spid="54067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06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40676">
                                            <p:txEl>
                                              <p:pRg st="2" end="2"/>
                                            </p:txEl>
                                          </p:spTgt>
                                        </p:tgtEl>
                                        <p:attrNameLst>
                                          <p:attrName>style.visibility</p:attrName>
                                        </p:attrNameLst>
                                      </p:cBhvr>
                                      <p:to>
                                        <p:strVal val="visible"/>
                                      </p:to>
                                    </p:set>
                                    <p:anim calcmode="lin" valueType="num">
                                      <p:cBhvr additive="base">
                                        <p:cTn id="24" dur="500" fill="hold"/>
                                        <p:tgtEl>
                                          <p:spTgt spid="54067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406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sz="6100">
                <a:solidFill>
                  <a:schemeClr val="hlink"/>
                </a:solidFill>
                <a:latin typeface="Arial Black" pitchFamily="34" charset="0"/>
              </a:rPr>
              <a:t>Quick Review</a:t>
            </a:r>
          </a:p>
        </p:txBody>
      </p:sp>
      <p:sp>
        <p:nvSpPr>
          <p:cNvPr id="547843" name="Rectangle 3"/>
          <p:cNvSpPr>
            <a:spLocks noGrp="1" noChangeArrowheads="1"/>
          </p:cNvSpPr>
          <p:nvPr>
            <p:ph type="body" idx="1"/>
          </p:nvPr>
        </p:nvSpPr>
        <p:spPr/>
        <p:txBody>
          <a:bodyPr/>
          <a:lstStyle/>
          <a:p>
            <a:r>
              <a:rPr lang="en-US" sz="2600"/>
              <a:t>Which organelle is the control center of the cell?  </a:t>
            </a:r>
          </a:p>
          <a:p>
            <a:pPr lvl="1">
              <a:buFont typeface="Wingdings" pitchFamily="2" charset="2"/>
              <a:buNone/>
            </a:pPr>
            <a:r>
              <a:rPr lang="en-US" sz="2300">
                <a:solidFill>
                  <a:schemeClr val="hlink"/>
                </a:solidFill>
              </a:rPr>
              <a:t>Nucleus</a:t>
            </a:r>
          </a:p>
          <a:p>
            <a:r>
              <a:rPr lang="en-US" sz="2600"/>
              <a:t>Which organelle holds the cell together?</a:t>
            </a:r>
          </a:p>
          <a:p>
            <a:pPr lvl="1">
              <a:buFont typeface="Wingdings" pitchFamily="2" charset="2"/>
              <a:buNone/>
            </a:pPr>
            <a:r>
              <a:rPr lang="en-US" sz="2300">
                <a:solidFill>
                  <a:schemeClr val="hlink"/>
                </a:solidFill>
              </a:rPr>
              <a:t>Cell membrane</a:t>
            </a:r>
          </a:p>
          <a:p>
            <a:r>
              <a:rPr lang="en-US" sz="2600"/>
              <a:t>Which organelles are not found in animal cells?</a:t>
            </a:r>
          </a:p>
          <a:p>
            <a:pPr lvl="1">
              <a:buFont typeface="Wingdings" pitchFamily="2" charset="2"/>
              <a:buNone/>
            </a:pPr>
            <a:r>
              <a:rPr lang="en-US" sz="2300">
                <a:solidFill>
                  <a:schemeClr val="hlink"/>
                </a:solidFill>
              </a:rPr>
              <a:t>Cell wall, central vacuole, chloroplasts</a:t>
            </a:r>
          </a:p>
          <a:p>
            <a:r>
              <a:rPr lang="en-US" sz="2600"/>
              <a:t>Which organelle helps plant cells make food?</a:t>
            </a:r>
          </a:p>
          <a:p>
            <a:pPr lvl="1">
              <a:buFont typeface="Wingdings" pitchFamily="2" charset="2"/>
              <a:buNone/>
            </a:pPr>
            <a:r>
              <a:rPr lang="en-US" sz="2300">
                <a:solidFill>
                  <a:schemeClr val="hlink"/>
                </a:solidFill>
              </a:rPr>
              <a:t>Chloroplasts</a:t>
            </a:r>
          </a:p>
          <a:p>
            <a:r>
              <a:rPr lang="en-US" sz="2600"/>
              <a:t>What does  E.R. stand for?</a:t>
            </a:r>
          </a:p>
          <a:p>
            <a:pPr lvl="1">
              <a:buFont typeface="Wingdings" pitchFamily="2" charset="2"/>
              <a:buNone/>
            </a:pPr>
            <a:r>
              <a:rPr lang="en-US" sz="2300">
                <a:solidFill>
                  <a:schemeClr val="hlink"/>
                </a:solidFill>
              </a:rPr>
              <a:t>Endoplasmic reticulum</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47842"/>
                                        </p:tgtEl>
                                        <p:attrNameLst>
                                          <p:attrName>style.visibility</p:attrName>
                                        </p:attrNameLst>
                                      </p:cBhvr>
                                      <p:to>
                                        <p:strVal val="visible"/>
                                      </p:to>
                                    </p:set>
                                    <p:animEffect transition="in" filter="fade">
                                      <p:cBhvr>
                                        <p:cTn id="7" dur="1000"/>
                                        <p:tgtEl>
                                          <p:spTgt spid="547842"/>
                                        </p:tgtEl>
                                      </p:cBhvr>
                                    </p:animEffect>
                                    <p:anim calcmode="lin" valueType="num">
                                      <p:cBhvr>
                                        <p:cTn id="8" dur="1000" fill="hold"/>
                                        <p:tgtEl>
                                          <p:spTgt spid="547842"/>
                                        </p:tgtEl>
                                        <p:attrNameLst>
                                          <p:attrName>ppt_x</p:attrName>
                                        </p:attrNameLst>
                                      </p:cBhvr>
                                      <p:tavLst>
                                        <p:tav tm="0">
                                          <p:val>
                                            <p:strVal val="#ppt_x"/>
                                          </p:val>
                                        </p:tav>
                                        <p:tav tm="100000">
                                          <p:val>
                                            <p:strVal val="#ppt_x"/>
                                          </p:val>
                                        </p:tav>
                                      </p:tavLst>
                                    </p:anim>
                                    <p:anim calcmode="lin" valueType="num">
                                      <p:cBhvr>
                                        <p:cTn id="9" dur="898" decel="100000" fill="hold"/>
                                        <p:tgtEl>
                                          <p:spTgt spid="5478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4784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47843">
                                            <p:txEl>
                                              <p:pRg st="0" end="0"/>
                                            </p:txEl>
                                          </p:spTgt>
                                        </p:tgtEl>
                                        <p:attrNameLst>
                                          <p:attrName>style.visibility</p:attrName>
                                        </p:attrNameLst>
                                      </p:cBhvr>
                                      <p:to>
                                        <p:strVal val="visible"/>
                                      </p:to>
                                    </p:set>
                                    <p:animEffect transition="in" filter="fade">
                                      <p:cBhvr>
                                        <p:cTn id="15" dur="1000"/>
                                        <p:tgtEl>
                                          <p:spTgt spid="547843">
                                            <p:txEl>
                                              <p:pRg st="0" end="0"/>
                                            </p:txEl>
                                          </p:spTgt>
                                        </p:tgtEl>
                                      </p:cBhvr>
                                    </p:animEffect>
                                    <p:anim calcmode="lin" valueType="num">
                                      <p:cBhvr>
                                        <p:cTn id="16" dur="1000" fill="hold"/>
                                        <p:tgtEl>
                                          <p:spTgt spid="54784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4784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478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47843">
                                            <p:txEl>
                                              <p:pRg st="1" end="1"/>
                                            </p:txEl>
                                          </p:spTgt>
                                        </p:tgtEl>
                                        <p:attrNameLst>
                                          <p:attrName>style.visibility</p:attrName>
                                        </p:attrNameLst>
                                      </p:cBhvr>
                                      <p:to>
                                        <p:strVal val="visible"/>
                                      </p:to>
                                    </p:set>
                                    <p:animEffect transition="in" filter="fade">
                                      <p:cBhvr>
                                        <p:cTn id="23" dur="1000"/>
                                        <p:tgtEl>
                                          <p:spTgt spid="547843">
                                            <p:txEl>
                                              <p:pRg st="1" end="1"/>
                                            </p:txEl>
                                          </p:spTgt>
                                        </p:tgtEl>
                                      </p:cBhvr>
                                    </p:animEffect>
                                    <p:anim calcmode="lin" valueType="num">
                                      <p:cBhvr>
                                        <p:cTn id="24" dur="1000" fill="hold"/>
                                        <p:tgtEl>
                                          <p:spTgt spid="54784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4784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478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47843">
                                            <p:txEl>
                                              <p:pRg st="2" end="2"/>
                                            </p:txEl>
                                          </p:spTgt>
                                        </p:tgtEl>
                                        <p:attrNameLst>
                                          <p:attrName>style.visibility</p:attrName>
                                        </p:attrNameLst>
                                      </p:cBhvr>
                                      <p:to>
                                        <p:strVal val="visible"/>
                                      </p:to>
                                    </p:set>
                                    <p:animEffect transition="in" filter="fade">
                                      <p:cBhvr>
                                        <p:cTn id="31" dur="1000"/>
                                        <p:tgtEl>
                                          <p:spTgt spid="547843">
                                            <p:txEl>
                                              <p:pRg st="2" end="2"/>
                                            </p:txEl>
                                          </p:spTgt>
                                        </p:tgtEl>
                                      </p:cBhvr>
                                    </p:animEffect>
                                    <p:anim calcmode="lin" valueType="num">
                                      <p:cBhvr>
                                        <p:cTn id="32" dur="1000" fill="hold"/>
                                        <p:tgtEl>
                                          <p:spTgt spid="54784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4784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478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47843">
                                            <p:txEl>
                                              <p:pRg st="3" end="3"/>
                                            </p:txEl>
                                          </p:spTgt>
                                        </p:tgtEl>
                                        <p:attrNameLst>
                                          <p:attrName>style.visibility</p:attrName>
                                        </p:attrNameLst>
                                      </p:cBhvr>
                                      <p:to>
                                        <p:strVal val="visible"/>
                                      </p:to>
                                    </p:set>
                                    <p:animEffect transition="in" filter="fade">
                                      <p:cBhvr>
                                        <p:cTn id="39" dur="1000"/>
                                        <p:tgtEl>
                                          <p:spTgt spid="547843">
                                            <p:txEl>
                                              <p:pRg st="3" end="3"/>
                                            </p:txEl>
                                          </p:spTgt>
                                        </p:tgtEl>
                                      </p:cBhvr>
                                    </p:animEffect>
                                    <p:anim calcmode="lin" valueType="num">
                                      <p:cBhvr>
                                        <p:cTn id="40" dur="1000" fill="hold"/>
                                        <p:tgtEl>
                                          <p:spTgt spid="54784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4784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478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47843">
                                            <p:txEl>
                                              <p:pRg st="4" end="4"/>
                                            </p:txEl>
                                          </p:spTgt>
                                        </p:tgtEl>
                                        <p:attrNameLst>
                                          <p:attrName>style.visibility</p:attrName>
                                        </p:attrNameLst>
                                      </p:cBhvr>
                                      <p:to>
                                        <p:strVal val="visible"/>
                                      </p:to>
                                    </p:set>
                                    <p:animEffect transition="in" filter="fade">
                                      <p:cBhvr>
                                        <p:cTn id="47" dur="1000"/>
                                        <p:tgtEl>
                                          <p:spTgt spid="547843">
                                            <p:txEl>
                                              <p:pRg st="4" end="4"/>
                                            </p:txEl>
                                          </p:spTgt>
                                        </p:tgtEl>
                                      </p:cBhvr>
                                    </p:animEffect>
                                    <p:anim calcmode="lin" valueType="num">
                                      <p:cBhvr>
                                        <p:cTn id="48" dur="1000" fill="hold"/>
                                        <p:tgtEl>
                                          <p:spTgt spid="547843">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54784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5478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47843">
                                            <p:txEl>
                                              <p:pRg st="5" end="5"/>
                                            </p:txEl>
                                          </p:spTgt>
                                        </p:tgtEl>
                                        <p:attrNameLst>
                                          <p:attrName>style.visibility</p:attrName>
                                        </p:attrNameLst>
                                      </p:cBhvr>
                                      <p:to>
                                        <p:strVal val="visible"/>
                                      </p:to>
                                    </p:set>
                                    <p:animEffect transition="in" filter="fade">
                                      <p:cBhvr>
                                        <p:cTn id="55" dur="1000"/>
                                        <p:tgtEl>
                                          <p:spTgt spid="547843">
                                            <p:txEl>
                                              <p:pRg st="5" end="5"/>
                                            </p:txEl>
                                          </p:spTgt>
                                        </p:tgtEl>
                                      </p:cBhvr>
                                    </p:animEffect>
                                    <p:anim calcmode="lin" valueType="num">
                                      <p:cBhvr>
                                        <p:cTn id="56" dur="1000" fill="hold"/>
                                        <p:tgtEl>
                                          <p:spTgt spid="547843">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54784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54784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47843">
                                            <p:txEl>
                                              <p:pRg st="6" end="6"/>
                                            </p:txEl>
                                          </p:spTgt>
                                        </p:tgtEl>
                                        <p:attrNameLst>
                                          <p:attrName>style.visibility</p:attrName>
                                        </p:attrNameLst>
                                      </p:cBhvr>
                                      <p:to>
                                        <p:strVal val="visible"/>
                                      </p:to>
                                    </p:set>
                                    <p:animEffect transition="in" filter="fade">
                                      <p:cBhvr>
                                        <p:cTn id="63" dur="1000"/>
                                        <p:tgtEl>
                                          <p:spTgt spid="547843">
                                            <p:txEl>
                                              <p:pRg st="6" end="6"/>
                                            </p:txEl>
                                          </p:spTgt>
                                        </p:tgtEl>
                                      </p:cBhvr>
                                    </p:animEffect>
                                    <p:anim calcmode="lin" valueType="num">
                                      <p:cBhvr>
                                        <p:cTn id="64" dur="1000" fill="hold"/>
                                        <p:tgtEl>
                                          <p:spTgt spid="547843">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547843">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54784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547843">
                                            <p:txEl>
                                              <p:pRg st="7" end="7"/>
                                            </p:txEl>
                                          </p:spTgt>
                                        </p:tgtEl>
                                        <p:attrNameLst>
                                          <p:attrName>style.visibility</p:attrName>
                                        </p:attrNameLst>
                                      </p:cBhvr>
                                      <p:to>
                                        <p:strVal val="visible"/>
                                      </p:to>
                                    </p:set>
                                    <p:animEffect transition="in" filter="fade">
                                      <p:cBhvr>
                                        <p:cTn id="71" dur="1000"/>
                                        <p:tgtEl>
                                          <p:spTgt spid="547843">
                                            <p:txEl>
                                              <p:pRg st="7" end="7"/>
                                            </p:txEl>
                                          </p:spTgt>
                                        </p:tgtEl>
                                      </p:cBhvr>
                                    </p:animEffect>
                                    <p:anim calcmode="lin" valueType="num">
                                      <p:cBhvr>
                                        <p:cTn id="72" dur="1000" fill="hold"/>
                                        <p:tgtEl>
                                          <p:spTgt spid="547843">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547843">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54784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547843">
                                            <p:txEl>
                                              <p:pRg st="8" end="8"/>
                                            </p:txEl>
                                          </p:spTgt>
                                        </p:tgtEl>
                                        <p:attrNameLst>
                                          <p:attrName>style.visibility</p:attrName>
                                        </p:attrNameLst>
                                      </p:cBhvr>
                                      <p:to>
                                        <p:strVal val="visible"/>
                                      </p:to>
                                    </p:set>
                                    <p:animEffect transition="in" filter="fade">
                                      <p:cBhvr>
                                        <p:cTn id="79" dur="1000"/>
                                        <p:tgtEl>
                                          <p:spTgt spid="547843">
                                            <p:txEl>
                                              <p:pRg st="8" end="8"/>
                                            </p:txEl>
                                          </p:spTgt>
                                        </p:tgtEl>
                                      </p:cBhvr>
                                    </p:animEffect>
                                    <p:anim calcmode="lin" valueType="num">
                                      <p:cBhvr>
                                        <p:cTn id="80" dur="1000" fill="hold"/>
                                        <p:tgtEl>
                                          <p:spTgt spid="547843">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547843">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54784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547843">
                                            <p:txEl>
                                              <p:pRg st="9" end="9"/>
                                            </p:txEl>
                                          </p:spTgt>
                                        </p:tgtEl>
                                        <p:attrNameLst>
                                          <p:attrName>style.visibility</p:attrName>
                                        </p:attrNameLst>
                                      </p:cBhvr>
                                      <p:to>
                                        <p:strVal val="visible"/>
                                      </p:to>
                                    </p:set>
                                    <p:animEffect transition="in" filter="fade">
                                      <p:cBhvr>
                                        <p:cTn id="87" dur="1000"/>
                                        <p:tgtEl>
                                          <p:spTgt spid="547843">
                                            <p:txEl>
                                              <p:pRg st="9" end="9"/>
                                            </p:txEl>
                                          </p:spTgt>
                                        </p:tgtEl>
                                      </p:cBhvr>
                                    </p:animEffect>
                                    <p:anim calcmode="lin" valueType="num">
                                      <p:cBhvr>
                                        <p:cTn id="88" dur="1000" fill="hold"/>
                                        <p:tgtEl>
                                          <p:spTgt spid="547843">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547843">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54784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2" grpId="0"/>
      <p:bldP spid="5478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mean for our ADI?</a:t>
            </a:r>
            <a:endParaRPr lang="en-US" dirty="0"/>
          </a:p>
        </p:txBody>
      </p:sp>
      <p:sp>
        <p:nvSpPr>
          <p:cNvPr id="3" name="Content Placeholder 2"/>
          <p:cNvSpPr>
            <a:spLocks noGrp="1"/>
          </p:cNvSpPr>
          <p:nvPr>
            <p:ph idx="1"/>
          </p:nvPr>
        </p:nvSpPr>
        <p:spPr/>
        <p:txBody>
          <a:bodyPr/>
          <a:lstStyle/>
          <a:p>
            <a:r>
              <a:rPr lang="en-US" dirty="0" smtClean="0"/>
              <a:t>The unknown slide was a </a:t>
            </a:r>
            <a:r>
              <a:rPr lang="en-US" u="sng" dirty="0" smtClean="0"/>
              <a:t>Euglena</a:t>
            </a:r>
            <a:r>
              <a:rPr lang="en-US" dirty="0" smtClean="0"/>
              <a:t>.</a:t>
            </a:r>
          </a:p>
          <a:p>
            <a:pPr lvl="1"/>
            <a:r>
              <a:rPr lang="en-US" dirty="0" smtClean="0"/>
              <a:t>Euglena belong to the kingdom </a:t>
            </a:r>
            <a:r>
              <a:rPr lang="en-US" dirty="0" err="1" smtClean="0"/>
              <a:t>Protista</a:t>
            </a:r>
            <a:r>
              <a:rPr lang="en-US" dirty="0" smtClean="0"/>
              <a:t>, they are neither animal nor plant, they are also neither prokaryotic or eukaryotic. </a:t>
            </a:r>
          </a:p>
          <a:p>
            <a:endParaRPr lang="en-US" dirty="0"/>
          </a:p>
        </p:txBody>
      </p:sp>
    </p:spTree>
  </p:cSld>
  <p:clrMapOvr>
    <a:masterClrMapping/>
  </p:clrMapOvr>
  <p:transition>
    <p:wheel spokes="2"/>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isn’t it an animal cell?</a:t>
            </a:r>
            <a:endParaRPr lang="en-US" dirty="0"/>
          </a:p>
        </p:txBody>
      </p:sp>
      <p:sp>
        <p:nvSpPr>
          <p:cNvPr id="3" name="Content Placeholder 2"/>
          <p:cNvSpPr>
            <a:spLocks noGrp="1"/>
          </p:cNvSpPr>
          <p:nvPr>
            <p:ph idx="1"/>
          </p:nvPr>
        </p:nvSpPr>
        <p:spPr/>
        <p:txBody>
          <a:bodyPr/>
          <a:lstStyle/>
          <a:p>
            <a:r>
              <a:rPr lang="en-US" dirty="0" smtClean="0"/>
              <a:t>It contains chloroplasts.</a:t>
            </a:r>
          </a:p>
          <a:p>
            <a:pPr lvl="1"/>
            <a:r>
              <a:rPr lang="en-US" dirty="0" smtClean="0"/>
              <a:t>Chloroplasts are characteristic of plant cells and indicate that the organism can make its own food in the form of glucose</a:t>
            </a:r>
          </a:p>
          <a:p>
            <a:pPr lvl="1"/>
            <a:endParaRPr lang="en-US" dirty="0"/>
          </a:p>
        </p:txBody>
      </p:sp>
      <p:pic>
        <p:nvPicPr>
          <p:cNvPr id="4" name="yui_3_5_1_3_1346096181983_280" descr="http://farm5.staticflickr.com/4090/5004435657_d091334558.jpg"/>
          <p:cNvPicPr/>
          <p:nvPr/>
        </p:nvPicPr>
        <p:blipFill>
          <a:blip r:embed="rId2" cstate="print"/>
          <a:srcRect/>
          <a:stretch>
            <a:fillRect/>
          </a:stretch>
        </p:blipFill>
        <p:spPr bwMode="auto">
          <a:xfrm>
            <a:off x="1813719" y="4038600"/>
            <a:ext cx="5943600" cy="2895600"/>
          </a:xfrm>
          <a:prstGeom prst="rect">
            <a:avLst/>
          </a:prstGeom>
          <a:noFill/>
          <a:ln w="9525">
            <a:noFill/>
            <a:miter lim="800000"/>
            <a:headEnd/>
            <a:tailEnd/>
          </a:ln>
        </p:spPr>
      </p:pic>
    </p:spTree>
  </p:cSld>
  <p:clrMapOvr>
    <a:masterClrMapping/>
  </p:clrMapOvr>
  <p:transition>
    <p:wheel spokes="2"/>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isn’t it a plant cell?</a:t>
            </a:r>
            <a:endParaRPr lang="en-US" dirty="0"/>
          </a:p>
        </p:txBody>
      </p:sp>
      <p:sp>
        <p:nvSpPr>
          <p:cNvPr id="3" name="Content Placeholder 2"/>
          <p:cNvSpPr>
            <a:spLocks noGrp="1"/>
          </p:cNvSpPr>
          <p:nvPr>
            <p:ph idx="1"/>
          </p:nvPr>
        </p:nvSpPr>
        <p:spPr/>
        <p:txBody>
          <a:bodyPr/>
          <a:lstStyle/>
          <a:p>
            <a:r>
              <a:rPr lang="en-US" dirty="0" smtClean="0"/>
              <a:t>The unknown sample does not have a rigid cell wall or the presence of very large vacuoles for holding water.</a:t>
            </a:r>
          </a:p>
          <a:p>
            <a:pPr lvl="1"/>
            <a:r>
              <a:rPr lang="en-US" dirty="0" smtClean="0"/>
              <a:t>Cell walls are a defining characteristic of plant cells. </a:t>
            </a:r>
          </a:p>
          <a:p>
            <a:pPr lvl="1">
              <a:buNone/>
            </a:pPr>
            <a:endParaRPr lang="en-US" dirty="0"/>
          </a:p>
        </p:txBody>
      </p:sp>
      <p:pic>
        <p:nvPicPr>
          <p:cNvPr id="4" name="yui_3_5_1_3_1346096181983_280" descr="http://farm5.staticflickr.com/4090/5004435657_d091334558.jpg"/>
          <p:cNvPicPr/>
          <p:nvPr/>
        </p:nvPicPr>
        <p:blipFill>
          <a:blip r:embed="rId2" cstate="print"/>
          <a:srcRect/>
          <a:stretch>
            <a:fillRect/>
          </a:stretch>
        </p:blipFill>
        <p:spPr bwMode="auto">
          <a:xfrm>
            <a:off x="2270919" y="4343400"/>
            <a:ext cx="5715000" cy="2743200"/>
          </a:xfrm>
          <a:prstGeom prst="rect">
            <a:avLst/>
          </a:prstGeom>
          <a:noFill/>
          <a:ln w="9525">
            <a:noFill/>
            <a:miter lim="800000"/>
            <a:headEnd/>
            <a:tailEnd/>
          </a:ln>
        </p:spPr>
      </p:pic>
    </p:spTree>
  </p:cSld>
  <p:clrMapOvr>
    <a:masterClrMapping/>
  </p:clrMapOvr>
  <p:transition>
    <p:wheel spokes="2"/>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59" name="Rectangle 15"/>
          <p:cNvSpPr>
            <a:spLocks noGrp="1" noChangeArrowheads="1"/>
          </p:cNvSpPr>
          <p:nvPr>
            <p:ph type="title"/>
          </p:nvPr>
        </p:nvSpPr>
        <p:spPr/>
        <p:txBody>
          <a:bodyPr/>
          <a:lstStyle/>
          <a:p>
            <a:r>
              <a:rPr lang="en-US" sz="6100">
                <a:solidFill>
                  <a:schemeClr val="hlink"/>
                </a:solidFill>
                <a:latin typeface="Arial Black" pitchFamily="34" charset="0"/>
              </a:rPr>
              <a:t>Cell Organelles</a:t>
            </a:r>
          </a:p>
        </p:txBody>
      </p:sp>
      <p:sp>
        <p:nvSpPr>
          <p:cNvPr id="492560" name="Rectangle 16"/>
          <p:cNvSpPr>
            <a:spLocks noGrp="1" noChangeArrowheads="1"/>
          </p:cNvSpPr>
          <p:nvPr>
            <p:ph type="body" sz="half" idx="1"/>
          </p:nvPr>
        </p:nvSpPr>
        <p:spPr>
          <a:xfrm>
            <a:off x="493713" y="1706563"/>
            <a:ext cx="4360862" cy="4837112"/>
          </a:xfrm>
        </p:spPr>
        <p:txBody>
          <a:bodyPr/>
          <a:lstStyle/>
          <a:p>
            <a:pPr>
              <a:lnSpc>
                <a:spcPct val="90000"/>
              </a:lnSpc>
            </a:pPr>
            <a:r>
              <a:rPr lang="en-US" sz="3000" u="sng"/>
              <a:t>Organelle</a:t>
            </a:r>
            <a:r>
              <a:rPr lang="en-US" sz="3000"/>
              <a:t>= “little organ”</a:t>
            </a:r>
          </a:p>
          <a:p>
            <a:pPr>
              <a:lnSpc>
                <a:spcPct val="90000"/>
              </a:lnSpc>
            </a:pPr>
            <a:r>
              <a:rPr lang="en-US" sz="3000"/>
              <a:t>Found only inside </a:t>
            </a:r>
            <a:r>
              <a:rPr lang="en-US" sz="3000" b="1">
                <a:solidFill>
                  <a:schemeClr val="hlink"/>
                </a:solidFill>
              </a:rPr>
              <a:t>eukaryotic cells</a:t>
            </a:r>
          </a:p>
          <a:p>
            <a:pPr>
              <a:lnSpc>
                <a:spcPct val="90000"/>
              </a:lnSpc>
            </a:pPr>
            <a:r>
              <a:rPr lang="en-US" sz="3000"/>
              <a:t>All the stuff in between the organelles is </a:t>
            </a:r>
            <a:r>
              <a:rPr lang="en-US" sz="3000" u="sng"/>
              <a:t>cytosol</a:t>
            </a:r>
          </a:p>
          <a:p>
            <a:pPr>
              <a:lnSpc>
                <a:spcPct val="90000"/>
              </a:lnSpc>
            </a:pPr>
            <a:r>
              <a:rPr lang="en-US" sz="3000"/>
              <a:t>Everything in a cell except the nucleus is </a:t>
            </a:r>
            <a:r>
              <a:rPr lang="en-US" sz="3000" u="sng"/>
              <a:t>cytoplasm</a:t>
            </a:r>
          </a:p>
        </p:txBody>
      </p:sp>
      <p:pic>
        <p:nvPicPr>
          <p:cNvPr id="492562" name="Picture 18" descr="cell1"/>
          <p:cNvPicPr>
            <a:picLocks noGrp="1" noChangeAspect="1" noChangeArrowheads="1"/>
          </p:cNvPicPr>
          <p:nvPr>
            <p:ph sz="half" idx="2"/>
          </p:nvPr>
        </p:nvPicPr>
        <p:blipFill>
          <a:blip r:embed="rId3" cstate="print"/>
          <a:srcRect/>
          <a:stretch>
            <a:fillRect/>
          </a:stretch>
        </p:blipFill>
        <p:spPr>
          <a:xfrm>
            <a:off x="4602163" y="1381125"/>
            <a:ext cx="5022850" cy="5446713"/>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92559"/>
                                        </p:tgtEl>
                                        <p:attrNameLst>
                                          <p:attrName>style.visibility</p:attrName>
                                        </p:attrNameLst>
                                      </p:cBhvr>
                                      <p:to>
                                        <p:strVal val="visible"/>
                                      </p:to>
                                    </p:set>
                                    <p:animEffect transition="in" filter="fade">
                                      <p:cBhvr>
                                        <p:cTn id="7" dur="600">
                                          <p:stCondLst>
                                            <p:cond delay="0"/>
                                          </p:stCondLst>
                                        </p:cTn>
                                        <p:tgtEl>
                                          <p:spTgt spid="492559"/>
                                        </p:tgtEl>
                                      </p:cBhvr>
                                    </p:animEffect>
                                    <p:anim calcmode="lin" valueType="num">
                                      <p:cBhvr>
                                        <p:cTn id="8" dur="600" fill="hold">
                                          <p:stCondLst>
                                            <p:cond delay="0"/>
                                          </p:stCondLst>
                                        </p:cTn>
                                        <p:tgtEl>
                                          <p:spTgt spid="492559"/>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92559"/>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9255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92560">
                                            <p:txEl>
                                              <p:pRg st="0" end="0"/>
                                            </p:txEl>
                                          </p:spTgt>
                                        </p:tgtEl>
                                        <p:attrNameLst>
                                          <p:attrName>style.visibility</p:attrName>
                                        </p:attrNameLst>
                                      </p:cBhvr>
                                      <p:to>
                                        <p:strVal val="visible"/>
                                      </p:to>
                                    </p:set>
                                    <p:anim calcmode="lin" valueType="num">
                                      <p:cBhvr additive="base">
                                        <p:cTn id="15" dur="500" fill="hold"/>
                                        <p:tgtEl>
                                          <p:spTgt spid="49256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925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92562"/>
                                        </p:tgtEl>
                                        <p:attrNameLst>
                                          <p:attrName>style.visibility</p:attrName>
                                        </p:attrNameLst>
                                      </p:cBhvr>
                                      <p:to>
                                        <p:strVal val="visible"/>
                                      </p:to>
                                    </p:set>
                                    <p:animEffect transition="in" filter="blinds(horizontal)">
                                      <p:cBhvr>
                                        <p:cTn id="21" dur="500"/>
                                        <p:tgtEl>
                                          <p:spTgt spid="49256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92560">
                                            <p:txEl>
                                              <p:pRg st="1" end="1"/>
                                            </p:txEl>
                                          </p:spTgt>
                                        </p:tgtEl>
                                        <p:attrNameLst>
                                          <p:attrName>style.visibility</p:attrName>
                                        </p:attrNameLst>
                                      </p:cBhvr>
                                      <p:to>
                                        <p:strVal val="visible"/>
                                      </p:to>
                                    </p:set>
                                    <p:anim calcmode="lin" valueType="num">
                                      <p:cBhvr additive="base">
                                        <p:cTn id="26" dur="500" fill="hold"/>
                                        <p:tgtEl>
                                          <p:spTgt spid="492560">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925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92560">
                                            <p:txEl>
                                              <p:pRg st="2" end="2"/>
                                            </p:txEl>
                                          </p:spTgt>
                                        </p:tgtEl>
                                        <p:attrNameLst>
                                          <p:attrName>style.visibility</p:attrName>
                                        </p:attrNameLst>
                                      </p:cBhvr>
                                      <p:to>
                                        <p:strVal val="visible"/>
                                      </p:to>
                                    </p:set>
                                    <p:anim calcmode="lin" valueType="num">
                                      <p:cBhvr additive="base">
                                        <p:cTn id="32" dur="500" fill="hold"/>
                                        <p:tgtEl>
                                          <p:spTgt spid="492560">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925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92560">
                                            <p:txEl>
                                              <p:pRg st="3" end="3"/>
                                            </p:txEl>
                                          </p:spTgt>
                                        </p:tgtEl>
                                        <p:attrNameLst>
                                          <p:attrName>style.visibility</p:attrName>
                                        </p:attrNameLst>
                                      </p:cBhvr>
                                      <p:to>
                                        <p:strVal val="visible"/>
                                      </p:to>
                                    </p:set>
                                    <p:anim calcmode="lin" valueType="num">
                                      <p:cBhvr additive="base">
                                        <p:cTn id="38" dur="500" fill="hold"/>
                                        <p:tgtEl>
                                          <p:spTgt spid="492560">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9256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sz="6100">
                <a:solidFill>
                  <a:schemeClr val="hlink"/>
                </a:solidFill>
                <a:latin typeface="Arial Black" pitchFamily="34" charset="0"/>
              </a:rPr>
              <a:t>Cell Membrane</a:t>
            </a:r>
          </a:p>
        </p:txBody>
      </p:sp>
      <p:sp>
        <p:nvSpPr>
          <p:cNvPr id="538628" name="Rectangle 4"/>
          <p:cNvSpPr>
            <a:spLocks noGrp="1" noChangeArrowheads="1"/>
          </p:cNvSpPr>
          <p:nvPr>
            <p:ph type="body" sz="half" idx="1"/>
          </p:nvPr>
        </p:nvSpPr>
        <p:spPr>
          <a:xfrm>
            <a:off x="493713" y="1706563"/>
            <a:ext cx="8066087" cy="1870075"/>
          </a:xfrm>
        </p:spPr>
        <p:txBody>
          <a:bodyPr/>
          <a:lstStyle/>
          <a:p>
            <a:r>
              <a:rPr lang="en-US" sz="3000"/>
              <a:t>Boundary of the cell</a:t>
            </a:r>
          </a:p>
          <a:p>
            <a:r>
              <a:rPr lang="en-US" sz="3000"/>
              <a:t>Made of a phospho</a:t>
            </a:r>
            <a:r>
              <a:rPr lang="en-US" sz="3000">
                <a:solidFill>
                  <a:srgbClr val="FF9933"/>
                </a:solidFill>
              </a:rPr>
              <a:t>lipid</a:t>
            </a:r>
            <a:r>
              <a:rPr lang="en-US" sz="3000"/>
              <a:t> </a:t>
            </a:r>
            <a:r>
              <a:rPr lang="en-US" sz="3000">
                <a:solidFill>
                  <a:schemeClr val="accent1"/>
                </a:solidFill>
              </a:rPr>
              <a:t>bi</a:t>
            </a:r>
            <a:r>
              <a:rPr lang="en-US" sz="3000"/>
              <a:t>layer</a:t>
            </a:r>
          </a:p>
        </p:txBody>
      </p:sp>
      <p:pic>
        <p:nvPicPr>
          <p:cNvPr id="538630" name="Picture 6" descr="PlasmaMembrane_1"/>
          <p:cNvPicPr>
            <a:picLocks noGrp="1" noChangeAspect="1" noChangeArrowheads="1"/>
          </p:cNvPicPr>
          <p:nvPr>
            <p:ph sz="half" idx="2"/>
          </p:nvPr>
        </p:nvPicPr>
        <p:blipFill>
          <a:blip r:embed="rId3" cstate="print"/>
          <a:srcRect r="7594"/>
          <a:stretch>
            <a:fillRect/>
          </a:stretch>
        </p:blipFill>
        <p:spPr>
          <a:xfrm>
            <a:off x="2119313" y="2960688"/>
            <a:ext cx="7756525" cy="4291012"/>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8628">
                                            <p:txEl>
                                              <p:pRg st="0" end="0"/>
                                            </p:txEl>
                                          </p:spTgt>
                                        </p:tgtEl>
                                        <p:attrNameLst>
                                          <p:attrName>style.visibility</p:attrName>
                                        </p:attrNameLst>
                                      </p:cBhvr>
                                      <p:to>
                                        <p:strVal val="visible"/>
                                      </p:to>
                                    </p:set>
                                    <p:anim calcmode="lin" valueType="num">
                                      <p:cBhvr additive="base">
                                        <p:cTn id="7" dur="500" fill="hold"/>
                                        <p:tgtEl>
                                          <p:spTgt spid="5386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86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38630"/>
                                        </p:tgtEl>
                                        <p:attrNameLst>
                                          <p:attrName>style.visibility</p:attrName>
                                        </p:attrNameLst>
                                      </p:cBhvr>
                                      <p:to>
                                        <p:strVal val="visible"/>
                                      </p:to>
                                    </p:set>
                                    <p:anim calcmode="lin" valueType="num">
                                      <p:cBhvr>
                                        <p:cTn id="13" dur="500" fill="hold"/>
                                        <p:tgtEl>
                                          <p:spTgt spid="538630"/>
                                        </p:tgtEl>
                                        <p:attrNameLst>
                                          <p:attrName>ppt_w</p:attrName>
                                        </p:attrNameLst>
                                      </p:cBhvr>
                                      <p:tavLst>
                                        <p:tav tm="0">
                                          <p:val>
                                            <p:fltVal val="0"/>
                                          </p:val>
                                        </p:tav>
                                        <p:tav tm="100000">
                                          <p:val>
                                            <p:strVal val="#ppt_w"/>
                                          </p:val>
                                        </p:tav>
                                      </p:tavLst>
                                    </p:anim>
                                    <p:anim calcmode="lin" valueType="num">
                                      <p:cBhvr>
                                        <p:cTn id="14" dur="500" fill="hold"/>
                                        <p:tgtEl>
                                          <p:spTgt spid="53863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8628">
                                            <p:txEl>
                                              <p:pRg st="1" end="1"/>
                                            </p:txEl>
                                          </p:spTgt>
                                        </p:tgtEl>
                                        <p:attrNameLst>
                                          <p:attrName>style.visibility</p:attrName>
                                        </p:attrNameLst>
                                      </p:cBhvr>
                                      <p:to>
                                        <p:strVal val="visible"/>
                                      </p:to>
                                    </p:set>
                                    <p:anim calcmode="lin" valueType="num">
                                      <p:cBhvr additive="base">
                                        <p:cTn id="19" dur="500" fill="hold"/>
                                        <p:tgtEl>
                                          <p:spTgt spid="53862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862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sz="6100">
                <a:solidFill>
                  <a:schemeClr val="hlink"/>
                </a:solidFill>
                <a:latin typeface="Arial Black" pitchFamily="34" charset="0"/>
              </a:rPr>
              <a:t>Nucleus</a:t>
            </a:r>
          </a:p>
        </p:txBody>
      </p:sp>
      <p:sp>
        <p:nvSpPr>
          <p:cNvPr id="519179" name="Rectangle 11"/>
          <p:cNvSpPr>
            <a:spLocks noGrp="1" noChangeArrowheads="1"/>
          </p:cNvSpPr>
          <p:nvPr>
            <p:ph type="body" sz="half" idx="1"/>
          </p:nvPr>
        </p:nvSpPr>
        <p:spPr>
          <a:xfrm>
            <a:off x="493713" y="1706563"/>
            <a:ext cx="4360862" cy="4837112"/>
          </a:xfrm>
        </p:spPr>
        <p:txBody>
          <a:bodyPr/>
          <a:lstStyle/>
          <a:p>
            <a:r>
              <a:rPr lang="en-US" sz="3000"/>
              <a:t>Control center of the cell</a:t>
            </a:r>
          </a:p>
          <a:p>
            <a:r>
              <a:rPr lang="en-US" sz="3000"/>
              <a:t>Contains </a:t>
            </a:r>
            <a:r>
              <a:rPr lang="en-US" sz="3000" b="1">
                <a:solidFill>
                  <a:schemeClr val="folHlink"/>
                </a:solidFill>
              </a:rPr>
              <a:t>DNA</a:t>
            </a:r>
          </a:p>
          <a:p>
            <a:r>
              <a:rPr lang="en-US" sz="3000"/>
              <a:t>Surrounded by a double membrane</a:t>
            </a:r>
          </a:p>
          <a:p>
            <a:r>
              <a:rPr lang="en-US" sz="3000"/>
              <a:t>Usually the easiest organelle to see under a microscope</a:t>
            </a:r>
          </a:p>
          <a:p>
            <a:r>
              <a:rPr lang="en-US" sz="3000"/>
              <a:t>Usually one per cell</a:t>
            </a:r>
          </a:p>
        </p:txBody>
      </p:sp>
      <p:pic>
        <p:nvPicPr>
          <p:cNvPr id="519181" name="Picture 13" descr="cellnucleus"/>
          <p:cNvPicPr>
            <a:picLocks noGrp="1" noChangeAspect="1" noChangeArrowheads="1"/>
          </p:cNvPicPr>
          <p:nvPr>
            <p:ph sz="half" idx="2"/>
          </p:nvPr>
        </p:nvPicPr>
        <p:blipFill>
          <a:blip r:embed="rId3" cstate="print"/>
          <a:srcRect/>
          <a:stretch>
            <a:fillRect/>
          </a:stretch>
        </p:blipFill>
        <p:spPr>
          <a:xfrm>
            <a:off x="4940300" y="1804988"/>
            <a:ext cx="4935538" cy="4522787"/>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9179">
                                            <p:txEl>
                                              <p:pRg st="0" end="0"/>
                                            </p:txEl>
                                          </p:spTgt>
                                        </p:tgtEl>
                                        <p:attrNameLst>
                                          <p:attrName>style.visibility</p:attrName>
                                        </p:attrNameLst>
                                      </p:cBhvr>
                                      <p:to>
                                        <p:strVal val="visible"/>
                                      </p:to>
                                    </p:set>
                                    <p:anim calcmode="lin" valueType="num">
                                      <p:cBhvr additive="base">
                                        <p:cTn id="7" dur="500" fill="hold"/>
                                        <p:tgtEl>
                                          <p:spTgt spid="519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9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19181"/>
                                        </p:tgtEl>
                                        <p:attrNameLst>
                                          <p:attrName>style.visibility</p:attrName>
                                        </p:attrNameLst>
                                      </p:cBhvr>
                                      <p:to>
                                        <p:strVal val="visible"/>
                                      </p:to>
                                    </p:set>
                                    <p:animEffect transition="in" filter="randombar(horizontal)">
                                      <p:cBhvr>
                                        <p:cTn id="13" dur="500"/>
                                        <p:tgtEl>
                                          <p:spTgt spid="5191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19179">
                                            <p:txEl>
                                              <p:pRg st="1" end="1"/>
                                            </p:txEl>
                                          </p:spTgt>
                                        </p:tgtEl>
                                        <p:attrNameLst>
                                          <p:attrName>style.visibility</p:attrName>
                                        </p:attrNameLst>
                                      </p:cBhvr>
                                      <p:to>
                                        <p:strVal val="visible"/>
                                      </p:to>
                                    </p:set>
                                    <p:anim calcmode="lin" valueType="num">
                                      <p:cBhvr additive="base">
                                        <p:cTn id="18" dur="500" fill="hold"/>
                                        <p:tgtEl>
                                          <p:spTgt spid="5191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9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19179">
                                            <p:txEl>
                                              <p:pRg st="2" end="2"/>
                                            </p:txEl>
                                          </p:spTgt>
                                        </p:tgtEl>
                                        <p:attrNameLst>
                                          <p:attrName>style.visibility</p:attrName>
                                        </p:attrNameLst>
                                      </p:cBhvr>
                                      <p:to>
                                        <p:strVal val="visible"/>
                                      </p:to>
                                    </p:set>
                                    <p:anim calcmode="lin" valueType="num">
                                      <p:cBhvr additive="base">
                                        <p:cTn id="24" dur="500" fill="hold"/>
                                        <p:tgtEl>
                                          <p:spTgt spid="5191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19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19179">
                                            <p:txEl>
                                              <p:pRg st="3" end="3"/>
                                            </p:txEl>
                                          </p:spTgt>
                                        </p:tgtEl>
                                        <p:attrNameLst>
                                          <p:attrName>style.visibility</p:attrName>
                                        </p:attrNameLst>
                                      </p:cBhvr>
                                      <p:to>
                                        <p:strVal val="visible"/>
                                      </p:to>
                                    </p:set>
                                    <p:anim calcmode="lin" valueType="num">
                                      <p:cBhvr additive="base">
                                        <p:cTn id="30" dur="500" fill="hold"/>
                                        <p:tgtEl>
                                          <p:spTgt spid="51917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19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19179">
                                            <p:txEl>
                                              <p:pRg st="4" end="4"/>
                                            </p:txEl>
                                          </p:spTgt>
                                        </p:tgtEl>
                                        <p:attrNameLst>
                                          <p:attrName>style.visibility</p:attrName>
                                        </p:attrNameLst>
                                      </p:cBhvr>
                                      <p:to>
                                        <p:strVal val="visible"/>
                                      </p:to>
                                    </p:set>
                                    <p:anim calcmode="lin" valueType="num">
                                      <p:cBhvr additive="base">
                                        <p:cTn id="36" dur="500" fill="hold"/>
                                        <p:tgtEl>
                                          <p:spTgt spid="51917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191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sz="6100">
                <a:solidFill>
                  <a:schemeClr val="hlink"/>
                </a:solidFill>
                <a:latin typeface="Arial Black" pitchFamily="34" charset="0"/>
              </a:rPr>
              <a:t>Cytoskeleton</a:t>
            </a:r>
          </a:p>
        </p:txBody>
      </p:sp>
      <p:sp>
        <p:nvSpPr>
          <p:cNvPr id="545796" name="Rectangle 4"/>
          <p:cNvSpPr>
            <a:spLocks noGrp="1" noChangeArrowheads="1"/>
          </p:cNvSpPr>
          <p:nvPr>
            <p:ph type="body" sz="half" idx="1"/>
          </p:nvPr>
        </p:nvSpPr>
        <p:spPr>
          <a:xfrm>
            <a:off x="493713" y="1706563"/>
            <a:ext cx="4360862" cy="4837112"/>
          </a:xfrm>
        </p:spPr>
        <p:txBody>
          <a:bodyPr/>
          <a:lstStyle/>
          <a:p>
            <a:r>
              <a:rPr lang="en-US" sz="3000"/>
              <a:t>Acts as </a:t>
            </a:r>
            <a:r>
              <a:rPr lang="en-US" sz="3000" b="1">
                <a:solidFill>
                  <a:srgbClr val="00CC00"/>
                </a:solidFill>
              </a:rPr>
              <a:t>skeleton</a:t>
            </a:r>
            <a:r>
              <a:rPr lang="en-US" sz="3000"/>
              <a:t> and </a:t>
            </a:r>
            <a:r>
              <a:rPr lang="en-US" sz="3000" b="1">
                <a:solidFill>
                  <a:srgbClr val="FF0066"/>
                </a:solidFill>
              </a:rPr>
              <a:t>muscle</a:t>
            </a:r>
          </a:p>
          <a:p>
            <a:r>
              <a:rPr lang="en-US" sz="3000">
                <a:solidFill>
                  <a:srgbClr val="00CC00"/>
                </a:solidFill>
              </a:rPr>
              <a:t>Provides shape and structure</a:t>
            </a:r>
          </a:p>
          <a:p>
            <a:r>
              <a:rPr lang="en-US" sz="3000">
                <a:solidFill>
                  <a:srgbClr val="FF0066"/>
                </a:solidFill>
              </a:rPr>
              <a:t>Helps move organelles around the cell</a:t>
            </a:r>
          </a:p>
          <a:p>
            <a:r>
              <a:rPr lang="en-US" sz="3000"/>
              <a:t>Made of three types of filaments</a:t>
            </a:r>
          </a:p>
        </p:txBody>
      </p:sp>
      <p:pic>
        <p:nvPicPr>
          <p:cNvPr id="545798" name="Picture 6" descr="cytoskeleton"/>
          <p:cNvPicPr>
            <a:picLocks noGrp="1" noChangeAspect="1" noChangeArrowheads="1"/>
          </p:cNvPicPr>
          <p:nvPr>
            <p:ph sz="half" idx="2"/>
          </p:nvPr>
        </p:nvPicPr>
        <p:blipFill>
          <a:blip r:embed="rId3" cstate="print"/>
          <a:srcRect/>
          <a:stretch>
            <a:fillRect/>
          </a:stretch>
        </p:blipFill>
        <p:spPr>
          <a:xfrm>
            <a:off x="4773613" y="2438400"/>
            <a:ext cx="4849812" cy="2471738"/>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5796">
                                            <p:txEl>
                                              <p:pRg st="0" end="0"/>
                                            </p:txEl>
                                          </p:spTgt>
                                        </p:tgtEl>
                                        <p:attrNameLst>
                                          <p:attrName>style.visibility</p:attrName>
                                        </p:attrNameLst>
                                      </p:cBhvr>
                                      <p:to>
                                        <p:strVal val="visible"/>
                                      </p:to>
                                    </p:set>
                                    <p:anim calcmode="lin" valueType="num">
                                      <p:cBhvr additive="base">
                                        <p:cTn id="7" dur="500" fill="hold"/>
                                        <p:tgtEl>
                                          <p:spTgt spid="5457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57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45798"/>
                                        </p:tgtEl>
                                        <p:attrNameLst>
                                          <p:attrName>style.visibility</p:attrName>
                                        </p:attrNameLst>
                                      </p:cBhvr>
                                      <p:to>
                                        <p:strVal val="visible"/>
                                      </p:to>
                                    </p:set>
                                    <p:animEffect transition="in" filter="box(in)">
                                      <p:cBhvr>
                                        <p:cTn id="13" dur="500"/>
                                        <p:tgtEl>
                                          <p:spTgt spid="54579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45796">
                                            <p:txEl>
                                              <p:pRg st="1" end="1"/>
                                            </p:txEl>
                                          </p:spTgt>
                                        </p:tgtEl>
                                        <p:attrNameLst>
                                          <p:attrName>style.visibility</p:attrName>
                                        </p:attrNameLst>
                                      </p:cBhvr>
                                      <p:to>
                                        <p:strVal val="visible"/>
                                      </p:to>
                                    </p:set>
                                    <p:anim calcmode="lin" valueType="num">
                                      <p:cBhvr additive="base">
                                        <p:cTn id="18" dur="500" fill="hold"/>
                                        <p:tgtEl>
                                          <p:spTgt spid="54579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457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45796">
                                            <p:txEl>
                                              <p:pRg st="2" end="2"/>
                                            </p:txEl>
                                          </p:spTgt>
                                        </p:tgtEl>
                                        <p:attrNameLst>
                                          <p:attrName>style.visibility</p:attrName>
                                        </p:attrNameLst>
                                      </p:cBhvr>
                                      <p:to>
                                        <p:strVal val="visible"/>
                                      </p:to>
                                    </p:set>
                                    <p:anim calcmode="lin" valueType="num">
                                      <p:cBhvr additive="base">
                                        <p:cTn id="24" dur="500" fill="hold"/>
                                        <p:tgtEl>
                                          <p:spTgt spid="54579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457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45796">
                                            <p:txEl>
                                              <p:pRg st="3" end="3"/>
                                            </p:txEl>
                                          </p:spTgt>
                                        </p:tgtEl>
                                        <p:attrNameLst>
                                          <p:attrName>style.visibility</p:attrName>
                                        </p:attrNameLst>
                                      </p:cBhvr>
                                      <p:to>
                                        <p:strVal val="visible"/>
                                      </p:to>
                                    </p:set>
                                    <p:anim calcmode="lin" valueType="num">
                                      <p:cBhvr additive="base">
                                        <p:cTn id="30" dur="500" fill="hold"/>
                                        <p:tgtEl>
                                          <p:spTgt spid="545796">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4579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Grp="1" noChangeArrowheads="1"/>
          </p:cNvSpPr>
          <p:nvPr>
            <p:ph type="title"/>
          </p:nvPr>
        </p:nvSpPr>
        <p:spPr/>
        <p:txBody>
          <a:bodyPr/>
          <a:lstStyle/>
          <a:p>
            <a:r>
              <a:rPr lang="en-US" sz="6100">
                <a:solidFill>
                  <a:schemeClr val="hlink"/>
                </a:solidFill>
                <a:latin typeface="Arial Black" pitchFamily="34" charset="0"/>
              </a:rPr>
              <a:t>Endoplasmic Reticulum</a:t>
            </a:r>
          </a:p>
        </p:txBody>
      </p:sp>
      <p:sp>
        <p:nvSpPr>
          <p:cNvPr id="523269" name="Rectangle 5"/>
          <p:cNvSpPr>
            <a:spLocks noGrp="1" noChangeArrowheads="1"/>
          </p:cNvSpPr>
          <p:nvPr>
            <p:ph type="body" sz="half" idx="1"/>
          </p:nvPr>
        </p:nvSpPr>
        <p:spPr>
          <a:xfrm>
            <a:off x="493713" y="1706563"/>
            <a:ext cx="4360862" cy="4837112"/>
          </a:xfrm>
        </p:spPr>
        <p:txBody>
          <a:bodyPr/>
          <a:lstStyle/>
          <a:p>
            <a:pPr>
              <a:lnSpc>
                <a:spcPct val="90000"/>
              </a:lnSpc>
            </a:pPr>
            <a:r>
              <a:rPr lang="en-US" sz="3000"/>
              <a:t>A.k.a. “ER”</a:t>
            </a:r>
          </a:p>
          <a:p>
            <a:pPr>
              <a:lnSpc>
                <a:spcPct val="90000"/>
              </a:lnSpc>
            </a:pPr>
            <a:r>
              <a:rPr lang="en-US" sz="3000"/>
              <a:t>Connected to nuclear membrane</a:t>
            </a:r>
          </a:p>
          <a:p>
            <a:pPr>
              <a:lnSpc>
                <a:spcPct val="90000"/>
              </a:lnSpc>
            </a:pPr>
            <a:r>
              <a:rPr lang="en-US" sz="3000"/>
              <a:t>Highway of the cell</a:t>
            </a:r>
          </a:p>
          <a:p>
            <a:pPr>
              <a:lnSpc>
                <a:spcPct val="90000"/>
              </a:lnSpc>
            </a:pPr>
            <a:r>
              <a:rPr lang="en-US" sz="3000">
                <a:solidFill>
                  <a:srgbClr val="FF0066"/>
                </a:solidFill>
              </a:rPr>
              <a:t>Rough ER</a:t>
            </a:r>
            <a:r>
              <a:rPr lang="en-US" sz="3000"/>
              <a:t>: studded with ribosomes; it makes proteins</a:t>
            </a:r>
          </a:p>
          <a:p>
            <a:pPr>
              <a:lnSpc>
                <a:spcPct val="90000"/>
              </a:lnSpc>
            </a:pPr>
            <a:r>
              <a:rPr lang="en-US" sz="3000">
                <a:solidFill>
                  <a:srgbClr val="669900"/>
                </a:solidFill>
              </a:rPr>
              <a:t>Smooth ER</a:t>
            </a:r>
            <a:r>
              <a:rPr lang="en-US" sz="3000"/>
              <a:t>: no ribosomes; it makes lipids</a:t>
            </a:r>
          </a:p>
        </p:txBody>
      </p:sp>
      <p:pic>
        <p:nvPicPr>
          <p:cNvPr id="523271" name="Picture 7" descr="rer"/>
          <p:cNvPicPr>
            <a:picLocks noGrp="1" noChangeAspect="1" noChangeArrowheads="1"/>
          </p:cNvPicPr>
          <p:nvPr>
            <p:ph sz="half" idx="2"/>
          </p:nvPr>
        </p:nvPicPr>
        <p:blipFill>
          <a:blip r:embed="rId3" cstate="print"/>
          <a:srcRect/>
          <a:stretch>
            <a:fillRect/>
          </a:stretch>
        </p:blipFill>
        <p:spPr>
          <a:xfrm>
            <a:off x="4778375" y="1957388"/>
            <a:ext cx="5097463" cy="4435475"/>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anim calcmode="lin" valueType="num">
                                      <p:cBhvr additive="base">
                                        <p:cTn id="7" dur="500" fill="hold"/>
                                        <p:tgtEl>
                                          <p:spTgt spid="5232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32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23271"/>
                                        </p:tgtEl>
                                        <p:attrNameLst>
                                          <p:attrName>style.visibility</p:attrName>
                                        </p:attrNameLst>
                                      </p:cBhvr>
                                      <p:to>
                                        <p:strVal val="visible"/>
                                      </p:to>
                                    </p:set>
                                    <p:anim calcmode="lin" valueType="num">
                                      <p:cBhvr>
                                        <p:cTn id="13" dur="500" fill="hold"/>
                                        <p:tgtEl>
                                          <p:spTgt spid="523271"/>
                                        </p:tgtEl>
                                        <p:attrNameLst>
                                          <p:attrName>ppt_w</p:attrName>
                                        </p:attrNameLst>
                                      </p:cBhvr>
                                      <p:tavLst>
                                        <p:tav tm="0">
                                          <p:val>
                                            <p:fltVal val="0"/>
                                          </p:val>
                                        </p:tav>
                                        <p:tav tm="100000">
                                          <p:val>
                                            <p:strVal val="#ppt_w"/>
                                          </p:val>
                                        </p:tav>
                                      </p:tavLst>
                                    </p:anim>
                                    <p:anim calcmode="lin" valueType="num">
                                      <p:cBhvr>
                                        <p:cTn id="14" dur="500" fill="hold"/>
                                        <p:tgtEl>
                                          <p:spTgt spid="52327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23269">
                                            <p:txEl>
                                              <p:pRg st="1" end="1"/>
                                            </p:txEl>
                                          </p:spTgt>
                                        </p:tgtEl>
                                        <p:attrNameLst>
                                          <p:attrName>style.visibility</p:attrName>
                                        </p:attrNameLst>
                                      </p:cBhvr>
                                      <p:to>
                                        <p:strVal val="visible"/>
                                      </p:to>
                                    </p:set>
                                    <p:anim calcmode="lin" valueType="num">
                                      <p:cBhvr additive="base">
                                        <p:cTn id="19" dur="500" fill="hold"/>
                                        <p:tgtEl>
                                          <p:spTgt spid="52326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3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23269">
                                            <p:txEl>
                                              <p:pRg st="2" end="2"/>
                                            </p:txEl>
                                          </p:spTgt>
                                        </p:tgtEl>
                                        <p:attrNameLst>
                                          <p:attrName>style.visibility</p:attrName>
                                        </p:attrNameLst>
                                      </p:cBhvr>
                                      <p:to>
                                        <p:strVal val="visible"/>
                                      </p:to>
                                    </p:set>
                                    <p:anim calcmode="lin" valueType="num">
                                      <p:cBhvr additive="base">
                                        <p:cTn id="25" dur="500" fill="hold"/>
                                        <p:tgtEl>
                                          <p:spTgt spid="52326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3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23269">
                                            <p:txEl>
                                              <p:pRg st="3" end="3"/>
                                            </p:txEl>
                                          </p:spTgt>
                                        </p:tgtEl>
                                        <p:attrNameLst>
                                          <p:attrName>style.visibility</p:attrName>
                                        </p:attrNameLst>
                                      </p:cBhvr>
                                      <p:to>
                                        <p:strVal val="visible"/>
                                      </p:to>
                                    </p:set>
                                    <p:anim calcmode="lin" valueType="num">
                                      <p:cBhvr additive="base">
                                        <p:cTn id="31" dur="500" fill="hold"/>
                                        <p:tgtEl>
                                          <p:spTgt spid="52326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3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23269">
                                            <p:txEl>
                                              <p:pRg st="4" end="4"/>
                                            </p:txEl>
                                          </p:spTgt>
                                        </p:tgtEl>
                                        <p:attrNameLst>
                                          <p:attrName>style.visibility</p:attrName>
                                        </p:attrNameLst>
                                      </p:cBhvr>
                                      <p:to>
                                        <p:strVal val="visible"/>
                                      </p:to>
                                    </p:set>
                                    <p:anim calcmode="lin" valueType="num">
                                      <p:cBhvr additive="base">
                                        <p:cTn id="37" dur="500" fill="hold"/>
                                        <p:tgtEl>
                                          <p:spTgt spid="52326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326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sz="6100">
                <a:solidFill>
                  <a:schemeClr val="hlink"/>
                </a:solidFill>
                <a:latin typeface="Arial Black" pitchFamily="34" charset="0"/>
              </a:rPr>
              <a:t>Ribosome</a:t>
            </a:r>
          </a:p>
        </p:txBody>
      </p:sp>
      <p:sp>
        <p:nvSpPr>
          <p:cNvPr id="525316" name="Rectangle 4"/>
          <p:cNvSpPr>
            <a:spLocks noGrp="1" noChangeArrowheads="1"/>
          </p:cNvSpPr>
          <p:nvPr>
            <p:ph type="body" sz="half" idx="1"/>
          </p:nvPr>
        </p:nvSpPr>
        <p:spPr>
          <a:xfrm>
            <a:off x="493713" y="1706563"/>
            <a:ext cx="4360862" cy="4837112"/>
          </a:xfrm>
        </p:spPr>
        <p:txBody>
          <a:bodyPr/>
          <a:lstStyle/>
          <a:p>
            <a:r>
              <a:rPr lang="en-US" sz="3000"/>
              <a:t>Site of protein </a:t>
            </a:r>
            <a:r>
              <a:rPr lang="en-US" sz="3000">
                <a:solidFill>
                  <a:schemeClr val="folHlink"/>
                </a:solidFill>
              </a:rPr>
              <a:t>synthesis</a:t>
            </a:r>
          </a:p>
          <a:p>
            <a:r>
              <a:rPr lang="en-US" sz="3000"/>
              <a:t>Found attached to rough ER or floating free in cytosol</a:t>
            </a:r>
          </a:p>
          <a:p>
            <a:r>
              <a:rPr lang="en-US" sz="3000"/>
              <a:t>Produced in a part of the nucleus called the </a:t>
            </a:r>
            <a:r>
              <a:rPr lang="en-US" sz="3000">
                <a:solidFill>
                  <a:srgbClr val="FF0066"/>
                </a:solidFill>
              </a:rPr>
              <a:t>nucleolus</a:t>
            </a:r>
          </a:p>
        </p:txBody>
      </p:sp>
      <p:pic>
        <p:nvPicPr>
          <p:cNvPr id="525318" name="Picture 6" descr="ribosome"/>
          <p:cNvPicPr>
            <a:picLocks noGrp="1" noChangeAspect="1" noChangeArrowheads="1"/>
          </p:cNvPicPr>
          <p:nvPr>
            <p:ph sz="quarter" idx="2"/>
          </p:nvPr>
        </p:nvPicPr>
        <p:blipFill>
          <a:blip r:embed="rId3" cstate="print"/>
          <a:srcRect/>
          <a:stretch>
            <a:fillRect/>
          </a:stretch>
        </p:blipFill>
        <p:spPr>
          <a:xfrm>
            <a:off x="4940300" y="1952625"/>
            <a:ext cx="4441825" cy="3554413"/>
          </a:xfrm>
          <a:noFill/>
          <a:ln/>
        </p:spPr>
      </p:pic>
      <p:graphicFrame>
        <p:nvGraphicFramePr>
          <p:cNvPr id="525354" name="Group 42"/>
          <p:cNvGraphicFramePr>
            <a:graphicFrameLocks noGrp="1"/>
          </p:cNvGraphicFramePr>
          <p:nvPr>
            <p:ph sz="quarter" idx="3"/>
          </p:nvPr>
        </p:nvGraphicFramePr>
        <p:xfrm>
          <a:off x="5351463" y="5608638"/>
          <a:ext cx="4030662" cy="927100"/>
        </p:xfrm>
        <a:graphic>
          <a:graphicData uri="http://schemas.openxmlformats.org/drawingml/2006/table">
            <a:tbl>
              <a:tblPr/>
              <a:tblGrid>
                <a:gridCol w="4030662"/>
              </a:tblGrid>
              <a:tr h="927100">
                <a:tc>
                  <a:txBody>
                    <a:bodyPr/>
                    <a:lstStyle/>
                    <a:p>
                      <a:pPr marL="0" marR="0" lvl="0" indent="0" algn="ctr" defTabSz="982663"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That looks familiar…what is a </a:t>
                      </a:r>
                      <a:r>
                        <a:rPr kumimoji="0" lang="en-US" sz="2100" b="1" i="0" u="none" strike="noStrike" cap="none" normalizeH="0" baseline="0" smtClean="0">
                          <a:ln>
                            <a:noFill/>
                          </a:ln>
                          <a:solidFill>
                            <a:srgbClr val="FF9933"/>
                          </a:solidFill>
                          <a:effectLst>
                            <a:outerShdw blurRad="38100" dist="38100" dir="2700000" algn="tl">
                              <a:srgbClr val="000000"/>
                            </a:outerShdw>
                          </a:effectLst>
                          <a:latin typeface="Arial" charset="0"/>
                          <a:cs typeface="Arial" charset="0"/>
                        </a:rPr>
                        <a:t>polypeptide</a:t>
                      </a:r>
                      <a:r>
                        <a:rPr kumimoji="0" lang="en-US" sz="21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marL="98234" marR="98234" marT="49117" marB="491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5316">
                                            <p:txEl>
                                              <p:pRg st="0" end="0"/>
                                            </p:txEl>
                                          </p:spTgt>
                                        </p:tgtEl>
                                        <p:attrNameLst>
                                          <p:attrName>style.visibility</p:attrName>
                                        </p:attrNameLst>
                                      </p:cBhvr>
                                      <p:to>
                                        <p:strVal val="visible"/>
                                      </p:to>
                                    </p:set>
                                    <p:anim calcmode="lin" valueType="num">
                                      <p:cBhvr additive="base">
                                        <p:cTn id="7" dur="500" fill="hold"/>
                                        <p:tgtEl>
                                          <p:spTgt spid="525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5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5316">
                                            <p:txEl>
                                              <p:pRg st="1" end="1"/>
                                            </p:txEl>
                                          </p:spTgt>
                                        </p:tgtEl>
                                        <p:attrNameLst>
                                          <p:attrName>style.visibility</p:attrName>
                                        </p:attrNameLst>
                                      </p:cBhvr>
                                      <p:to>
                                        <p:strVal val="visible"/>
                                      </p:to>
                                    </p:set>
                                    <p:anim calcmode="lin" valueType="num">
                                      <p:cBhvr additive="base">
                                        <p:cTn id="13" dur="500" fill="hold"/>
                                        <p:tgtEl>
                                          <p:spTgt spid="525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5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5316">
                                            <p:txEl>
                                              <p:pRg st="2" end="2"/>
                                            </p:txEl>
                                          </p:spTgt>
                                        </p:tgtEl>
                                        <p:attrNameLst>
                                          <p:attrName>style.visibility</p:attrName>
                                        </p:attrNameLst>
                                      </p:cBhvr>
                                      <p:to>
                                        <p:strVal val="visible"/>
                                      </p:to>
                                    </p:set>
                                    <p:anim calcmode="lin" valueType="num">
                                      <p:cBhvr additive="base">
                                        <p:cTn id="19" dur="500" fill="hold"/>
                                        <p:tgtEl>
                                          <p:spTgt spid="525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5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253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25354"/>
                                        </p:tgtEl>
                                        <p:attrNameLst>
                                          <p:attrName>style.visibility</p:attrName>
                                        </p:attrNameLst>
                                      </p:cBhvr>
                                      <p:to>
                                        <p:strVal val="visible"/>
                                      </p:to>
                                    </p:set>
                                    <p:animEffect transition="in" filter="dissolve">
                                      <p:cBhvr>
                                        <p:cTn id="29" dur="500"/>
                                        <p:tgtEl>
                                          <p:spTgt spid="525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sz="6100">
                <a:solidFill>
                  <a:schemeClr val="hlink"/>
                </a:solidFill>
                <a:latin typeface="Arial Black" pitchFamily="34" charset="0"/>
              </a:rPr>
              <a:t>Golgi Apparatus</a:t>
            </a:r>
          </a:p>
        </p:txBody>
      </p:sp>
      <p:sp>
        <p:nvSpPr>
          <p:cNvPr id="528388" name="Rectangle 4"/>
          <p:cNvSpPr>
            <a:spLocks noGrp="1" noChangeArrowheads="1"/>
          </p:cNvSpPr>
          <p:nvPr>
            <p:ph type="body" sz="half" idx="1"/>
          </p:nvPr>
        </p:nvSpPr>
        <p:spPr>
          <a:xfrm>
            <a:off x="493713" y="1706563"/>
            <a:ext cx="4360862" cy="4837112"/>
          </a:xfrm>
        </p:spPr>
        <p:txBody>
          <a:bodyPr/>
          <a:lstStyle/>
          <a:p>
            <a:r>
              <a:rPr lang="en-US" sz="3000"/>
              <a:t>Looks like a stack of plates</a:t>
            </a:r>
          </a:p>
          <a:p>
            <a:r>
              <a:rPr lang="en-US" sz="3000"/>
              <a:t>Stores, modifies and packages proteins</a:t>
            </a:r>
          </a:p>
          <a:p>
            <a:r>
              <a:rPr lang="en-US" sz="3000"/>
              <a:t>Molecules transported to and from the Golgi by means of </a:t>
            </a:r>
            <a:r>
              <a:rPr lang="en-US" sz="3000">
                <a:solidFill>
                  <a:srgbClr val="FF9933"/>
                </a:solidFill>
              </a:rPr>
              <a:t>vesicles</a:t>
            </a:r>
          </a:p>
        </p:txBody>
      </p:sp>
      <p:pic>
        <p:nvPicPr>
          <p:cNvPr id="528392" name="Picture 8" descr="GolgiPic copy"/>
          <p:cNvPicPr>
            <a:picLocks noGrp="1" noChangeAspect="1" noChangeArrowheads="1"/>
          </p:cNvPicPr>
          <p:nvPr>
            <p:ph sz="half" idx="2"/>
          </p:nvPr>
        </p:nvPicPr>
        <p:blipFill>
          <a:blip r:embed="rId3" cstate="print"/>
          <a:srcRect/>
          <a:stretch>
            <a:fillRect/>
          </a:stretch>
        </p:blipFill>
        <p:spPr>
          <a:xfrm>
            <a:off x="5021263" y="2193925"/>
            <a:ext cx="4854575" cy="2781300"/>
          </a:xfrm>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8388">
                                            <p:txEl>
                                              <p:pRg st="0" end="0"/>
                                            </p:txEl>
                                          </p:spTgt>
                                        </p:tgtEl>
                                        <p:attrNameLst>
                                          <p:attrName>style.visibility</p:attrName>
                                        </p:attrNameLst>
                                      </p:cBhvr>
                                      <p:to>
                                        <p:strVal val="visible"/>
                                      </p:to>
                                    </p:set>
                                    <p:anim calcmode="lin" valueType="num">
                                      <p:cBhvr additive="base">
                                        <p:cTn id="7" dur="500" fill="hold"/>
                                        <p:tgtEl>
                                          <p:spTgt spid="528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8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28392"/>
                                        </p:tgtEl>
                                        <p:attrNameLst>
                                          <p:attrName>style.visibility</p:attrName>
                                        </p:attrNameLst>
                                      </p:cBhvr>
                                      <p:to>
                                        <p:strVal val="visible"/>
                                      </p:to>
                                    </p:set>
                                    <p:animEffect transition="in" filter="wipe(down)">
                                      <p:cBhvr>
                                        <p:cTn id="13" dur="500"/>
                                        <p:tgtEl>
                                          <p:spTgt spid="52839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28388">
                                            <p:txEl>
                                              <p:pRg st="1" end="1"/>
                                            </p:txEl>
                                          </p:spTgt>
                                        </p:tgtEl>
                                        <p:attrNameLst>
                                          <p:attrName>style.visibility</p:attrName>
                                        </p:attrNameLst>
                                      </p:cBhvr>
                                      <p:to>
                                        <p:strVal val="visible"/>
                                      </p:to>
                                    </p:set>
                                    <p:anim calcmode="lin" valueType="num">
                                      <p:cBhvr additive="base">
                                        <p:cTn id="18" dur="500" fill="hold"/>
                                        <p:tgtEl>
                                          <p:spTgt spid="52838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83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28388">
                                            <p:txEl>
                                              <p:pRg st="2" end="2"/>
                                            </p:txEl>
                                          </p:spTgt>
                                        </p:tgtEl>
                                        <p:attrNameLst>
                                          <p:attrName>style.visibility</p:attrName>
                                        </p:attrNameLst>
                                      </p:cBhvr>
                                      <p:to>
                                        <p:strVal val="visible"/>
                                      </p:to>
                                    </p:set>
                                    <p:anim calcmode="lin" valueType="num">
                                      <p:cBhvr additive="base">
                                        <p:cTn id="24" dur="500" fill="hold"/>
                                        <p:tgtEl>
                                          <p:spTgt spid="52838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2838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64" name="Picture 8" descr="LysosomePic copy"/>
          <p:cNvPicPr>
            <a:picLocks noGrp="1" noChangeAspect="1" noChangeArrowheads="1"/>
          </p:cNvPicPr>
          <p:nvPr>
            <p:ph sz="half" idx="2"/>
          </p:nvPr>
        </p:nvPicPr>
        <p:blipFill>
          <a:blip r:embed="rId3" cstate="print"/>
          <a:srcRect/>
          <a:stretch>
            <a:fillRect/>
          </a:stretch>
        </p:blipFill>
        <p:spPr>
          <a:xfrm>
            <a:off x="3455988" y="1544638"/>
            <a:ext cx="6008687" cy="4575175"/>
          </a:xfrm>
          <a:noFill/>
          <a:ln/>
        </p:spPr>
      </p:pic>
      <p:sp>
        <p:nvSpPr>
          <p:cNvPr id="531458" name="Rectangle 2"/>
          <p:cNvSpPr>
            <a:spLocks noGrp="1" noChangeArrowheads="1"/>
          </p:cNvSpPr>
          <p:nvPr>
            <p:ph type="title"/>
          </p:nvPr>
        </p:nvSpPr>
        <p:spPr/>
        <p:txBody>
          <a:bodyPr/>
          <a:lstStyle/>
          <a:p>
            <a:r>
              <a:rPr lang="en-US" sz="6100">
                <a:solidFill>
                  <a:schemeClr val="hlink"/>
                </a:solidFill>
                <a:latin typeface="Arial Black" pitchFamily="34" charset="0"/>
              </a:rPr>
              <a:t>Lysosomes</a:t>
            </a:r>
          </a:p>
        </p:txBody>
      </p:sp>
      <p:sp>
        <p:nvSpPr>
          <p:cNvPr id="531460" name="Rectangle 4"/>
          <p:cNvSpPr>
            <a:spLocks noGrp="1" noChangeArrowheads="1"/>
          </p:cNvSpPr>
          <p:nvPr>
            <p:ph type="body" sz="half" idx="1"/>
          </p:nvPr>
        </p:nvSpPr>
        <p:spPr>
          <a:xfrm>
            <a:off x="493713" y="1706563"/>
            <a:ext cx="3290887" cy="2686050"/>
          </a:xfrm>
        </p:spPr>
        <p:txBody>
          <a:bodyPr/>
          <a:lstStyle/>
          <a:p>
            <a:r>
              <a:rPr lang="en-US" sz="2600"/>
              <a:t>Garbage disposal of the cell</a:t>
            </a:r>
          </a:p>
          <a:p>
            <a:r>
              <a:rPr lang="en-US" sz="2600"/>
              <a:t>Contain digestive enzymes that break down wastes</a:t>
            </a:r>
          </a:p>
          <a:p>
            <a:pPr>
              <a:buFont typeface="Wingdings" pitchFamily="2" charset="2"/>
              <a:buNone/>
            </a:pPr>
            <a:endParaRPr lang="en-US" sz="2600">
              <a:solidFill>
                <a:srgbClr val="FF0066"/>
              </a:solidFill>
            </a:endParaRPr>
          </a:p>
        </p:txBody>
      </p:sp>
      <p:sp>
        <p:nvSpPr>
          <p:cNvPr id="531465" name="Text Box 9"/>
          <p:cNvSpPr txBox="1">
            <a:spLocks noChangeArrowheads="1"/>
          </p:cNvSpPr>
          <p:nvPr/>
        </p:nvSpPr>
        <p:spPr bwMode="auto">
          <a:xfrm>
            <a:off x="519113" y="5486400"/>
            <a:ext cx="3114675" cy="688975"/>
          </a:xfrm>
          <a:prstGeom prst="rect">
            <a:avLst/>
          </a:prstGeom>
          <a:noFill/>
          <a:ln w="12700">
            <a:solidFill>
              <a:schemeClr val="tx1"/>
            </a:solidFill>
            <a:miter lim="800000"/>
            <a:headEnd/>
            <a:tailEnd/>
          </a:ln>
          <a:effectLst/>
        </p:spPr>
        <p:txBody>
          <a:bodyPr lIns="98234" tIns="49117" rIns="98234" bIns="49117">
            <a:spAutoFit/>
          </a:bodyPr>
          <a:lstStyle/>
          <a:p>
            <a:pPr algn="ctr" defTabSz="982663" eaLnBrk="0" hangingPunct="0">
              <a:spcBef>
                <a:spcPct val="50000"/>
              </a:spcBef>
            </a:pPr>
            <a:r>
              <a:rPr lang="en-US" b="1">
                <a:solidFill>
                  <a:srgbClr val="FF0066"/>
                </a:solidFill>
              </a:rPr>
              <a:t>Which organelles do lysosomes work with?</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1460">
                                            <p:txEl>
                                              <p:pRg st="0" end="0"/>
                                            </p:txEl>
                                          </p:spTgt>
                                        </p:tgtEl>
                                        <p:attrNameLst>
                                          <p:attrName>style.visibility</p:attrName>
                                        </p:attrNameLst>
                                      </p:cBhvr>
                                      <p:to>
                                        <p:strVal val="visible"/>
                                      </p:to>
                                    </p:set>
                                    <p:anim calcmode="lin" valueType="num">
                                      <p:cBhvr additive="base">
                                        <p:cTn id="7" dur="500" fill="hold"/>
                                        <p:tgtEl>
                                          <p:spTgt spid="531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1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31464"/>
                                        </p:tgtEl>
                                        <p:attrNameLst>
                                          <p:attrName>style.visibility</p:attrName>
                                        </p:attrNameLst>
                                      </p:cBhvr>
                                      <p:to>
                                        <p:strVal val="visible"/>
                                      </p:to>
                                    </p:set>
                                    <p:anim calcmode="lin" valueType="num">
                                      <p:cBhvr>
                                        <p:cTn id="13" dur="500" fill="hold"/>
                                        <p:tgtEl>
                                          <p:spTgt spid="53146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3146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3146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3146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31460">
                                            <p:txEl>
                                              <p:pRg st="1" end="1"/>
                                            </p:txEl>
                                          </p:spTgt>
                                        </p:tgtEl>
                                        <p:attrNameLst>
                                          <p:attrName>style.visibility</p:attrName>
                                        </p:attrNameLst>
                                      </p:cBhvr>
                                      <p:to>
                                        <p:strVal val="visible"/>
                                      </p:to>
                                    </p:set>
                                    <p:anim calcmode="lin" valueType="num">
                                      <p:cBhvr additive="base">
                                        <p:cTn id="21" dur="500" fill="hold"/>
                                        <p:tgtEl>
                                          <p:spTgt spid="53146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1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31465"/>
                                        </p:tgtEl>
                                        <p:attrNameLst>
                                          <p:attrName>style.visibility</p:attrName>
                                        </p:attrNameLst>
                                      </p:cBhvr>
                                      <p:to>
                                        <p:strVal val="visible"/>
                                      </p:to>
                                    </p:set>
                                    <p:animEffect transition="in" filter="fade">
                                      <p:cBhvr>
                                        <p:cTn id="27" dur="800" decel="100000"/>
                                        <p:tgtEl>
                                          <p:spTgt spid="531465"/>
                                        </p:tgtEl>
                                      </p:cBhvr>
                                    </p:animEffect>
                                    <p:anim calcmode="lin" valueType="num">
                                      <p:cBhvr>
                                        <p:cTn id="28" dur="800" decel="100000" fill="hold"/>
                                        <p:tgtEl>
                                          <p:spTgt spid="531465"/>
                                        </p:tgtEl>
                                        <p:attrNameLst>
                                          <p:attrName>style.rotation</p:attrName>
                                        </p:attrNameLst>
                                      </p:cBhvr>
                                      <p:tavLst>
                                        <p:tav tm="0">
                                          <p:val>
                                            <p:fltVal val="-90"/>
                                          </p:val>
                                        </p:tav>
                                        <p:tav tm="100000">
                                          <p:val>
                                            <p:fltVal val="0"/>
                                          </p:val>
                                        </p:tav>
                                      </p:tavLst>
                                    </p:anim>
                                    <p:anim calcmode="lin" valueType="num">
                                      <p:cBhvr>
                                        <p:cTn id="29" dur="800" decel="100000" fill="hold"/>
                                        <p:tgtEl>
                                          <p:spTgt spid="531465"/>
                                        </p:tgtEl>
                                        <p:attrNameLst>
                                          <p:attrName>ppt_x</p:attrName>
                                        </p:attrNameLst>
                                      </p:cBhvr>
                                      <p:tavLst>
                                        <p:tav tm="0">
                                          <p:val>
                                            <p:strVal val="#ppt_x+0.4"/>
                                          </p:val>
                                        </p:tav>
                                        <p:tav tm="100000">
                                          <p:val>
                                            <p:strVal val="#ppt_x-0.05"/>
                                          </p:val>
                                        </p:tav>
                                      </p:tavLst>
                                    </p:anim>
                                    <p:anim calcmode="lin" valueType="num">
                                      <p:cBhvr>
                                        <p:cTn id="30" dur="800" decel="100000" fill="hold"/>
                                        <p:tgtEl>
                                          <p:spTgt spid="53146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3146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314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5" grpId="0" animBg="1"/>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826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826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6448</TotalTime>
  <Words>914</Words>
  <Application>Microsoft Office PowerPoint</Application>
  <PresentationFormat>Custom</PresentationFormat>
  <Paragraphs>115</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Digital Dots</vt:lpstr>
      <vt:lpstr>Cell Organelles</vt:lpstr>
      <vt:lpstr>Cell Organelles</vt:lpstr>
      <vt:lpstr>Cell Membrane</vt:lpstr>
      <vt:lpstr>Nucleus</vt:lpstr>
      <vt:lpstr>Cytoskeleton</vt:lpstr>
      <vt:lpstr>Endoplasmic Reticulum</vt:lpstr>
      <vt:lpstr>Ribosome</vt:lpstr>
      <vt:lpstr>Golgi Apparatus</vt:lpstr>
      <vt:lpstr>Lysosomes</vt:lpstr>
      <vt:lpstr>Mitochondria</vt:lpstr>
      <vt:lpstr>Chloroplast</vt:lpstr>
      <vt:lpstr>Cell Wall</vt:lpstr>
      <vt:lpstr>Vacuoles</vt:lpstr>
      <vt:lpstr>Centriole</vt:lpstr>
      <vt:lpstr>Quick Review</vt:lpstr>
      <vt:lpstr>So what does this mean for our ADI?</vt:lpstr>
      <vt:lpstr>Why isn’t it an animal cell?</vt:lpstr>
      <vt:lpstr>Why isn’t it a plant cell?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Organelles</dc:title>
  <dc:creator>Jessica Beauchemin</dc:creator>
  <cp:lastModifiedBy>Murphy, Ashley</cp:lastModifiedBy>
  <cp:revision>39</cp:revision>
  <cp:lastPrinted>1601-01-01T00:00:00Z</cp:lastPrinted>
  <dcterms:created xsi:type="dcterms:W3CDTF">2005-03-03T01:39:46Z</dcterms:created>
  <dcterms:modified xsi:type="dcterms:W3CDTF">2013-10-29T20:02:46Z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