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60" r:id="rId6"/>
    <p:sldId id="259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46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Public School Enrollment 2000-2012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1668385201849774E-2"/>
          <c:y val="9.544327792359289E-2"/>
          <c:w val="0.88638717035370573"/>
          <c:h val="0.7821845186018413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Enrollment (in mill)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xVal>
          <c:yVal>
            <c:numRef>
              <c:f>Sheet1!$B$3:$B$15</c:f>
              <c:numCache>
                <c:formatCode>General</c:formatCode>
                <c:ptCount val="13"/>
                <c:pt idx="0">
                  <c:v>41.2</c:v>
                </c:pt>
                <c:pt idx="1">
                  <c:v>42</c:v>
                </c:pt>
                <c:pt idx="2">
                  <c:v>42.8</c:v>
                </c:pt>
                <c:pt idx="3">
                  <c:v>43.5</c:v>
                </c:pt>
                <c:pt idx="4">
                  <c:v>44.1</c:v>
                </c:pt>
                <c:pt idx="5">
                  <c:v>44.8</c:v>
                </c:pt>
                <c:pt idx="6">
                  <c:v>45.6</c:v>
                </c:pt>
                <c:pt idx="7">
                  <c:v>46.1</c:v>
                </c:pt>
                <c:pt idx="8">
                  <c:v>46.5</c:v>
                </c:pt>
                <c:pt idx="9">
                  <c:v>46.9</c:v>
                </c:pt>
                <c:pt idx="10">
                  <c:v>47.2</c:v>
                </c:pt>
                <c:pt idx="11">
                  <c:v>47.7</c:v>
                </c:pt>
                <c:pt idx="12">
                  <c:v>48.6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642112"/>
        <c:axId val="71644288"/>
      </c:scatterChart>
      <c:valAx>
        <c:axId val="71642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 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1644288"/>
        <c:crosses val="autoZero"/>
        <c:crossBetween val="midCat"/>
      </c:valAx>
      <c:valAx>
        <c:axId val="71644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Students</a:t>
                </a:r>
                <a:r>
                  <a:rPr lang="en-US" baseline="0"/>
                  <a:t> Enrolled (in millions)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164211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Enrollment (in mill)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xVal>
          <c:yVal>
            <c:numRef>
              <c:f>Sheet1!$B$3:$B$15</c:f>
              <c:numCache>
                <c:formatCode>General</c:formatCode>
                <c:ptCount val="13"/>
                <c:pt idx="0">
                  <c:v>41.2</c:v>
                </c:pt>
                <c:pt idx="1">
                  <c:v>42</c:v>
                </c:pt>
                <c:pt idx="2">
                  <c:v>42.8</c:v>
                </c:pt>
                <c:pt idx="3">
                  <c:v>43.5</c:v>
                </c:pt>
                <c:pt idx="4">
                  <c:v>44.1</c:v>
                </c:pt>
                <c:pt idx="5">
                  <c:v>44.8</c:v>
                </c:pt>
                <c:pt idx="6">
                  <c:v>45.6</c:v>
                </c:pt>
                <c:pt idx="7">
                  <c:v>46.1</c:v>
                </c:pt>
                <c:pt idx="8">
                  <c:v>46.5</c:v>
                </c:pt>
                <c:pt idx="9">
                  <c:v>46.9</c:v>
                </c:pt>
                <c:pt idx="10">
                  <c:v>47.2</c:v>
                </c:pt>
                <c:pt idx="11">
                  <c:v>47.7</c:v>
                </c:pt>
                <c:pt idx="12">
                  <c:v>48.6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678976"/>
        <c:axId val="72008448"/>
      </c:scatterChart>
      <c:valAx>
        <c:axId val="7167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008448"/>
        <c:crosses val="autoZero"/>
        <c:crossBetween val="midCat"/>
      </c:valAx>
      <c:valAx>
        <c:axId val="72008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16789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Public School Enrollment 2000-2012</a:t>
            </a:r>
          </a:p>
        </c:rich>
      </c:tx>
      <c:layout>
        <c:manualLayout>
          <c:xMode val="edge"/>
          <c:yMode val="edge"/>
          <c:x val="0.15263058837817436"/>
          <c:y val="8.366011923762795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Enrollment (in mill)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xVal>
          <c:yVal>
            <c:numRef>
              <c:f>Sheet1!$B$3:$B$15</c:f>
              <c:numCache>
                <c:formatCode>General</c:formatCode>
                <c:ptCount val="13"/>
                <c:pt idx="0">
                  <c:v>41.2</c:v>
                </c:pt>
                <c:pt idx="1">
                  <c:v>42</c:v>
                </c:pt>
                <c:pt idx="2">
                  <c:v>42.8</c:v>
                </c:pt>
                <c:pt idx="3">
                  <c:v>43.5</c:v>
                </c:pt>
                <c:pt idx="4">
                  <c:v>44.1</c:v>
                </c:pt>
                <c:pt idx="5">
                  <c:v>44.8</c:v>
                </c:pt>
                <c:pt idx="6">
                  <c:v>45.6</c:v>
                </c:pt>
                <c:pt idx="7">
                  <c:v>46.1</c:v>
                </c:pt>
                <c:pt idx="8">
                  <c:v>46.5</c:v>
                </c:pt>
                <c:pt idx="9">
                  <c:v>46.9</c:v>
                </c:pt>
                <c:pt idx="10">
                  <c:v>47.2</c:v>
                </c:pt>
                <c:pt idx="11">
                  <c:v>47.7</c:v>
                </c:pt>
                <c:pt idx="12">
                  <c:v>48.6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119424"/>
        <c:axId val="72121344"/>
      </c:scatterChart>
      <c:valAx>
        <c:axId val="72119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2121344"/>
        <c:crosses val="autoZero"/>
        <c:crossBetween val="midCat"/>
      </c:valAx>
      <c:valAx>
        <c:axId val="721213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Students</a:t>
                </a:r>
                <a:r>
                  <a:rPr lang="en-US" baseline="0"/>
                  <a:t> Enrolled (in millions)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21194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Pergentage of District</a:t>
            </a:r>
            <a:r>
              <a:rPr lang="en-US" baseline="0"/>
              <a:t> Budget by Department</a:t>
            </a:r>
            <a:endParaRPr lang="en-US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Sheet2!$B$1</c:f>
              <c:strCache>
                <c:ptCount val="1"/>
                <c:pt idx="0">
                  <c:v>Pergentage</c:v>
                </c:pt>
              </c:strCache>
            </c:strRef>
          </c:tx>
          <c:cat>
            <c:strRef>
              <c:f>Sheet2!$A$2:$A$7</c:f>
              <c:strCache>
                <c:ptCount val="6"/>
                <c:pt idx="0">
                  <c:v>Books</c:v>
                </c:pt>
                <c:pt idx="1">
                  <c:v>Computers</c:v>
                </c:pt>
                <c:pt idx="2">
                  <c:v>Other Technology</c:v>
                </c:pt>
                <c:pt idx="3">
                  <c:v>Maintenance</c:v>
                </c:pt>
                <c:pt idx="4">
                  <c:v>Employee Wages</c:v>
                </c:pt>
                <c:pt idx="5">
                  <c:v>Testing Fees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24</c:v>
                </c:pt>
                <c:pt idx="1">
                  <c:v>22</c:v>
                </c:pt>
                <c:pt idx="2">
                  <c:v>9</c:v>
                </c:pt>
                <c:pt idx="3">
                  <c:v>11</c:v>
                </c:pt>
                <c:pt idx="4">
                  <c:v>14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Number of Public Universities by State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Number of Public Universities</c:v>
                </c:pt>
              </c:strCache>
            </c:strRef>
          </c:tx>
          <c:invertIfNegative val="0"/>
          <c:cat>
            <c:strRef>
              <c:f>Sheet3!$A$2:$A$6</c:f>
              <c:strCache>
                <c:ptCount val="5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</c:strCache>
            </c:strRef>
          </c:cat>
          <c:val>
            <c:numRef>
              <c:f>Sheet3!$B$2:$B$6</c:f>
              <c:numCache>
                <c:formatCode>General</c:formatCode>
                <c:ptCount val="5"/>
                <c:pt idx="0">
                  <c:v>12</c:v>
                </c:pt>
                <c:pt idx="1">
                  <c:v>14</c:v>
                </c:pt>
                <c:pt idx="2">
                  <c:v>9</c:v>
                </c:pt>
                <c:pt idx="3">
                  <c:v>11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09920"/>
        <c:axId val="72211840"/>
      </c:barChart>
      <c:catAx>
        <c:axId val="72209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State</a:t>
                </a:r>
              </a:p>
            </c:rich>
          </c:tx>
          <c:overlay val="0"/>
        </c:title>
        <c:majorTickMark val="out"/>
        <c:minorTickMark val="none"/>
        <c:tickLblPos val="nextTo"/>
        <c:crossAx val="72211840"/>
        <c:crosses val="autoZero"/>
        <c:auto val="1"/>
        <c:lblAlgn val="ctr"/>
        <c:lblOffset val="100"/>
        <c:noMultiLvlLbl val="0"/>
      </c:catAx>
      <c:valAx>
        <c:axId val="722118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Public Universities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240983887430737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2209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63E00-A883-4C9E-A26F-17992B52AC42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E1E23-6032-491F-B5E3-271BAD68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2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E1E23-6032-491F-B5E3-271BAD68D2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5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FEB28A-BF67-4951-88D0-1042EE7C40C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524BEA7-0120-4449-8651-F7AC649162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graphing?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Systematic Observation or Experiment</a:t>
            </a:r>
          </a:p>
          <a:p>
            <a:pPr lvl="1"/>
            <a:r>
              <a:rPr lang="en-US" dirty="0" smtClean="0"/>
              <a:t>Not every investigation is an experiment, some are systematic observations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844800"/>
            <a:ext cx="426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Experiment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Manipulating a variable to compare differences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Which amount of Mentos will produce the highest stream when dropped in Diet Coke?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Independent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Dependent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194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Systematic Observation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Answering a question with a plan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What happens when three Mentos are dropped in Diet Coke?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Data is often qualitative, but can also be quantitative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2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55"/>
            <a:ext cx="8229600" cy="1143000"/>
          </a:xfrm>
        </p:spPr>
        <p:txBody>
          <a:bodyPr/>
          <a:lstStyle/>
          <a:p>
            <a:r>
              <a:rPr lang="en-US" dirty="0" smtClean="0"/>
              <a:t>Data Chart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721717"/>
              </p:ext>
            </p:extLst>
          </p:nvPr>
        </p:nvGraphicFramePr>
        <p:xfrm>
          <a:off x="304800" y="1233055"/>
          <a:ext cx="3810000" cy="5481997"/>
        </p:xfrm>
        <a:graphic>
          <a:graphicData uri="http://schemas.openxmlformats.org/drawingml/2006/table">
            <a:tbl>
              <a:tblPr/>
              <a:tblGrid>
                <a:gridCol w="1219200"/>
                <a:gridCol w="2590800"/>
              </a:tblGrid>
              <a:tr h="6032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Enrollment (in mill)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4400" y="1233055"/>
            <a:ext cx="403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Great tool for data collection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Drawbacks: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/>
              <a:t>Can be very large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/>
              <a:t>Difficult to see trends or relationships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/>
              <a:t>Cannot easily make predictions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410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668176"/>
              </p:ext>
            </p:extLst>
          </p:nvPr>
        </p:nvGraphicFramePr>
        <p:xfrm>
          <a:off x="152400" y="1295400"/>
          <a:ext cx="2514600" cy="5105401"/>
        </p:xfrm>
        <a:graphic>
          <a:graphicData uri="http://schemas.openxmlformats.org/drawingml/2006/table">
            <a:tbl>
              <a:tblPr/>
              <a:tblGrid>
                <a:gridCol w="804672"/>
                <a:gridCol w="1709928"/>
              </a:tblGrid>
              <a:tr h="673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Enrollment (in mill)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058623"/>
              </p:ext>
            </p:extLst>
          </p:nvPr>
        </p:nvGraphicFramePr>
        <p:xfrm>
          <a:off x="2743201" y="1219200"/>
          <a:ext cx="6400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457200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pc="-100" dirty="0" smtClean="0">
                <a:solidFill>
                  <a:srgbClr val="D2533C"/>
                </a:solidFill>
                <a:ea typeface="+mj-ea"/>
                <a:cs typeface="+mj-cs"/>
              </a:rPr>
              <a:t>Chart or Graph?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Graphs compare two </a:t>
            </a:r>
            <a:r>
              <a:rPr lang="en-US" b="1" dirty="0" smtClean="0"/>
              <a:t>variables</a:t>
            </a:r>
          </a:p>
          <a:p>
            <a:pPr lvl="1"/>
            <a:r>
              <a:rPr lang="en-US" b="1" dirty="0" smtClean="0"/>
              <a:t>Independent variable: </a:t>
            </a:r>
            <a:r>
              <a:rPr lang="en-US" dirty="0" smtClean="0"/>
              <a:t>The variable the scientist manipulates; the “cause”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.g.: type of soda, type of </a:t>
            </a:r>
            <a:r>
              <a:rPr lang="en-US" dirty="0" err="1" smtClean="0"/>
              <a:t>mentos</a:t>
            </a:r>
            <a:r>
              <a:rPr lang="en-US" dirty="0" smtClean="0"/>
              <a:t>, number of </a:t>
            </a:r>
            <a:r>
              <a:rPr lang="en-US" dirty="0" err="1" smtClean="0"/>
              <a:t>mentos</a:t>
            </a:r>
            <a:endParaRPr lang="en-US" dirty="0" smtClean="0"/>
          </a:p>
          <a:p>
            <a:pPr lvl="2"/>
            <a:r>
              <a:rPr lang="en-US" dirty="0" smtClean="0"/>
              <a:t>Put on X-axis</a:t>
            </a:r>
          </a:p>
          <a:p>
            <a:pPr lvl="1"/>
            <a:r>
              <a:rPr lang="en-US" b="1" dirty="0" smtClean="0"/>
              <a:t>Dependent variable: </a:t>
            </a:r>
            <a:r>
              <a:rPr lang="en-US" dirty="0" smtClean="0"/>
              <a:t>The variable that is measured; the outcome or data; the “effect”</a:t>
            </a:r>
          </a:p>
          <a:p>
            <a:pPr lvl="2"/>
            <a:r>
              <a:rPr lang="en-US" dirty="0" smtClean="0"/>
              <a:t>AKA outcome variable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.g.: Height of soda stream</a:t>
            </a:r>
          </a:p>
          <a:p>
            <a:pPr lvl="2"/>
            <a:r>
              <a:rPr lang="en-US" dirty="0" smtClean="0"/>
              <a:t>Put on Y-axis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6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48127"/>
              </p:ext>
            </p:extLst>
          </p:nvPr>
        </p:nvGraphicFramePr>
        <p:xfrm>
          <a:off x="1676400" y="1752600"/>
          <a:ext cx="5881687" cy="4107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12954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Title</a:t>
            </a:r>
            <a:r>
              <a:rPr lang="en-US" sz="2400" dirty="0" smtClean="0"/>
              <a:t>: “Y as compared to X”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6670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Label Axis</a:t>
            </a:r>
          </a:p>
          <a:p>
            <a:r>
              <a:rPr lang="en-US" sz="2400" dirty="0" smtClean="0"/>
              <a:t>Include units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943599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Label Axis</a:t>
            </a:r>
          </a:p>
          <a:p>
            <a:r>
              <a:rPr lang="en-US" sz="2400" dirty="0" smtClean="0"/>
              <a:t>Include units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7046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Should display appropriate range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47800" y="1516797"/>
            <a:ext cx="304800" cy="1150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47800" y="1516797"/>
            <a:ext cx="5562600" cy="4122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514600" y="1981200"/>
            <a:ext cx="3886200" cy="320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29400" y="685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Line of best fit</a:t>
            </a:r>
          </a:p>
          <a:p>
            <a:r>
              <a:rPr lang="en-US" sz="2400" dirty="0" smtClean="0"/>
              <a:t>-Ease of prediction</a:t>
            </a:r>
          </a:p>
          <a:p>
            <a:r>
              <a:rPr lang="en-US" sz="2400" dirty="0" smtClean="0"/>
              <a:t>-Derive equation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3082498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Gridlines not always  necessary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086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603687"/>
              </p:ext>
            </p:extLst>
          </p:nvPr>
        </p:nvGraphicFramePr>
        <p:xfrm>
          <a:off x="533400" y="1371600"/>
          <a:ext cx="81534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4029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</a:tr>
              <a:tr h="45932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School</a:t>
                      </a:r>
                      <a:r>
                        <a:rPr lang="en-US" sz="2400" baseline="0" dirty="0" smtClean="0"/>
                        <a:t> district budget allotted to different departments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Gas</a:t>
                      </a:r>
                      <a:r>
                        <a:rPr lang="en-US" sz="2400" baseline="0" dirty="0" smtClean="0"/>
                        <a:t> sales from each gas type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Proportion of plant varieties at nursery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2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Public school enrollment in the past 10 years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Average price of gas from 2004-present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Plant growth over a week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Number</a:t>
                      </a:r>
                      <a:r>
                        <a:rPr lang="en-US" sz="2400" baseline="0" dirty="0" smtClean="0"/>
                        <a:t> of public universities in different US states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Current gas prices at BP, Exxon, Shell, and </a:t>
                      </a:r>
                      <a:r>
                        <a:rPr lang="en-US" sz="2400" baseline="0" dirty="0" err="1" smtClean="0"/>
                        <a:t>Racetrac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Final plant growth of plant grown in light and in dark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2057400"/>
            <a:ext cx="19812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Compares divisions of a whole</a:t>
            </a:r>
          </a:p>
          <a:p>
            <a:endParaRPr lang="en-US" sz="2400" dirty="0"/>
          </a:p>
          <a:p>
            <a:r>
              <a:rPr lang="en-US" sz="2400" dirty="0" smtClean="0"/>
              <a:t>Reports percentages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2057400"/>
            <a:ext cx="19812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Compares variables  over time</a:t>
            </a:r>
          </a:p>
          <a:p>
            <a:endParaRPr lang="en-US" sz="2400" dirty="0"/>
          </a:p>
          <a:p>
            <a:r>
              <a:rPr lang="en-US" sz="2400" dirty="0" smtClean="0"/>
              <a:t>Or over a spectrum of some sort</a:t>
            </a: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2057400"/>
            <a:ext cx="19812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Compares data that are in distinct groups or categories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422400"/>
            <a:ext cx="1676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Pie Chart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1422400"/>
            <a:ext cx="1676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Line Graph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1422400"/>
            <a:ext cx="1676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Bar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1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288194"/>
              </p:ext>
            </p:extLst>
          </p:nvPr>
        </p:nvGraphicFramePr>
        <p:xfrm>
          <a:off x="1676400" y="76200"/>
          <a:ext cx="5467351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239662"/>
              </p:ext>
            </p:extLst>
          </p:nvPr>
        </p:nvGraphicFramePr>
        <p:xfrm>
          <a:off x="4413250" y="3581400"/>
          <a:ext cx="4743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047416"/>
              </p:ext>
            </p:extLst>
          </p:nvPr>
        </p:nvGraphicFramePr>
        <p:xfrm>
          <a:off x="304800" y="3733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09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graph of your group’s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graph of class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158</TotalTime>
  <Words>434</Words>
  <Application>Microsoft Office PowerPoint</Application>
  <PresentationFormat>On-screen Show (4:3)</PresentationFormat>
  <Paragraphs>143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Graphing Guide</vt:lpstr>
      <vt:lpstr>What are you graphing?</vt:lpstr>
      <vt:lpstr>Data Chart</vt:lpstr>
      <vt:lpstr>PowerPoint Presentation</vt:lpstr>
      <vt:lpstr>Formulating a Graph</vt:lpstr>
      <vt:lpstr>What’s missing?</vt:lpstr>
      <vt:lpstr>Types of Graphs</vt:lpstr>
      <vt:lpstr>PowerPoint Presentation</vt:lpstr>
      <vt:lpstr>Your Task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Kemper Lipscomb</dc:creator>
  <cp:lastModifiedBy>Murphy, Ashley</cp:lastModifiedBy>
  <cp:revision>19</cp:revision>
  <dcterms:created xsi:type="dcterms:W3CDTF">2013-07-31T16:07:02Z</dcterms:created>
  <dcterms:modified xsi:type="dcterms:W3CDTF">2013-08-27T13:16:02Z</dcterms:modified>
</cp:coreProperties>
</file>